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1"/>
  </p:sldMasterIdLst>
  <p:notesMasterIdLst>
    <p:notesMasterId r:id="rId68"/>
  </p:notesMasterIdLst>
  <p:sldIdLst>
    <p:sldId id="474" r:id="rId2"/>
    <p:sldId id="381" r:id="rId3"/>
    <p:sldId id="382" r:id="rId4"/>
    <p:sldId id="385" r:id="rId5"/>
    <p:sldId id="449" r:id="rId6"/>
    <p:sldId id="453" r:id="rId7"/>
    <p:sldId id="458" r:id="rId8"/>
    <p:sldId id="456" r:id="rId9"/>
    <p:sldId id="461" r:id="rId10"/>
    <p:sldId id="468" r:id="rId11"/>
    <p:sldId id="463" r:id="rId12"/>
    <p:sldId id="464" r:id="rId13"/>
    <p:sldId id="465" r:id="rId14"/>
    <p:sldId id="466" r:id="rId15"/>
    <p:sldId id="390" r:id="rId16"/>
    <p:sldId id="396" r:id="rId17"/>
    <p:sldId id="399" r:id="rId18"/>
    <p:sldId id="400" r:id="rId19"/>
    <p:sldId id="401" r:id="rId20"/>
    <p:sldId id="402" r:id="rId21"/>
    <p:sldId id="407" r:id="rId22"/>
    <p:sldId id="403" r:id="rId23"/>
    <p:sldId id="408" r:id="rId24"/>
    <p:sldId id="404" r:id="rId25"/>
    <p:sldId id="405" r:id="rId26"/>
    <p:sldId id="406" r:id="rId27"/>
    <p:sldId id="409" r:id="rId28"/>
    <p:sldId id="410" r:id="rId29"/>
    <p:sldId id="411" r:id="rId30"/>
    <p:sldId id="412" r:id="rId31"/>
    <p:sldId id="413" r:id="rId32"/>
    <p:sldId id="415" r:id="rId33"/>
    <p:sldId id="414" r:id="rId34"/>
    <p:sldId id="416" r:id="rId35"/>
    <p:sldId id="417" r:id="rId36"/>
    <p:sldId id="418" r:id="rId37"/>
    <p:sldId id="419" r:id="rId38"/>
    <p:sldId id="420" r:id="rId39"/>
    <p:sldId id="421" r:id="rId40"/>
    <p:sldId id="422" r:id="rId41"/>
    <p:sldId id="423" r:id="rId42"/>
    <p:sldId id="472" r:id="rId43"/>
    <p:sldId id="424" r:id="rId44"/>
    <p:sldId id="437" r:id="rId45"/>
    <p:sldId id="438" r:id="rId46"/>
    <p:sldId id="355" r:id="rId47"/>
    <p:sldId id="441" r:id="rId48"/>
    <p:sldId id="444" r:id="rId49"/>
    <p:sldId id="445" r:id="rId50"/>
    <p:sldId id="359" r:id="rId51"/>
    <p:sldId id="467" r:id="rId52"/>
    <p:sldId id="473" r:id="rId53"/>
    <p:sldId id="448" r:id="rId54"/>
    <p:sldId id="356" r:id="rId55"/>
    <p:sldId id="378" r:id="rId56"/>
    <p:sldId id="443" r:id="rId57"/>
    <p:sldId id="269" r:id="rId58"/>
    <p:sldId id="270" r:id="rId59"/>
    <p:sldId id="357" r:id="rId60"/>
    <p:sldId id="358" r:id="rId61"/>
    <p:sldId id="380" r:id="rId62"/>
    <p:sldId id="383" r:id="rId63"/>
    <p:sldId id="384" r:id="rId64"/>
    <p:sldId id="387" r:id="rId65"/>
    <p:sldId id="388" r:id="rId66"/>
    <p:sldId id="389" r:id="rId6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cale up and out" id="{307DBCE6-4D40-47B6-A174-75894B34C3F2}">
          <p14:sldIdLst>
            <p14:sldId id="474"/>
            <p14:sldId id="381"/>
            <p14:sldId id="382"/>
            <p14:sldId id="385"/>
            <p14:sldId id="449"/>
            <p14:sldId id="453"/>
            <p14:sldId id="458"/>
            <p14:sldId id="456"/>
            <p14:sldId id="461"/>
            <p14:sldId id="468"/>
            <p14:sldId id="463"/>
            <p14:sldId id="464"/>
            <p14:sldId id="465"/>
            <p14:sldId id="466"/>
          </p14:sldIdLst>
        </p14:section>
        <p14:section name="Actor Model" id="{EEAE6BED-8263-47E4-86C7-7A1F7A938589}">
          <p14:sldIdLst>
            <p14:sldId id="390"/>
            <p14:sldId id="396"/>
            <p14:sldId id="399"/>
            <p14:sldId id="400"/>
            <p14:sldId id="401"/>
            <p14:sldId id="402"/>
          </p14:sldIdLst>
        </p14:section>
        <p14:section name="Akka.Actor" id="{5718D987-D45B-491C-92C9-68A0F28A087A}">
          <p14:sldIdLst>
            <p14:sldId id="407"/>
            <p14:sldId id="403"/>
          </p14:sldIdLst>
        </p14:section>
        <p14:section name="Akka.Remote" id="{C76322DD-898C-42D2-912A-1CC3F5EA9E60}">
          <p14:sldIdLst>
            <p14:sldId id="408"/>
            <p14:sldId id="404"/>
            <p14:sldId id="405"/>
            <p14:sldId id="406"/>
            <p14:sldId id="409"/>
          </p14:sldIdLst>
        </p14:section>
        <p14:section name="Routing" id="{F9AEF9BA-142B-48D8-B667-9BF719E4721C}">
          <p14:sldIdLst>
            <p14:sldId id="410"/>
            <p14:sldId id="411"/>
            <p14:sldId id="412"/>
            <p14:sldId id="413"/>
            <p14:sldId id="415"/>
            <p14:sldId id="414"/>
            <p14:sldId id="416"/>
            <p14:sldId id="417"/>
            <p14:sldId id="418"/>
            <p14:sldId id="419"/>
          </p14:sldIdLst>
        </p14:section>
        <p14:section name="Become" id="{79C3EBA3-0CD2-4188-B4B3-6156DCEA625E}">
          <p14:sldIdLst>
            <p14:sldId id="420"/>
            <p14:sldId id="421"/>
          </p14:sldIdLst>
        </p14:section>
        <p14:section name="Fault handling intro" id="{4886DA46-11DC-4D15-816F-F9B0B019868E}">
          <p14:sldIdLst>
            <p14:sldId id="422"/>
            <p14:sldId id="423"/>
          </p14:sldIdLst>
        </p14:section>
        <p14:section name="The vendor machine" id="{9E56782D-2E15-4163-80CF-F294B3B27BC2}">
          <p14:sldIdLst>
            <p14:sldId id="472"/>
            <p14:sldId id="424"/>
          </p14:sldIdLst>
        </p14:section>
        <p14:section name="Fault handling" id="{283A02C9-ABF8-413C-AF68-996BB05A29BD}">
          <p14:sldIdLst>
            <p14:sldId id="437"/>
            <p14:sldId id="438"/>
            <p14:sldId id="355"/>
            <p14:sldId id="441"/>
            <p14:sldId id="444"/>
          </p14:sldIdLst>
        </p14:section>
        <p14:section name="DependencyInjection" id="{9101867D-1192-401A-845B-7F7573A755FD}">
          <p14:sldIdLst>
            <p14:sldId id="445"/>
          </p14:sldIdLst>
        </p14:section>
        <p14:section name="Random" id="{E9C51ECB-4A2F-45E3-BA69-4921666F521D}">
          <p14:sldIdLst>
            <p14:sldId id="359"/>
            <p14:sldId id="467"/>
            <p14:sldId id="473"/>
          </p14:sldIdLst>
        </p14:section>
        <p14:section name="End" id="{FBBC86C7-49BC-474A-BC50-DE3F35C37856}">
          <p14:sldIdLst>
            <p14:sldId id="448"/>
            <p14:sldId id="356"/>
            <p14:sldId id="378"/>
            <p14:sldId id="443"/>
            <p14:sldId id="269"/>
            <p14:sldId id="270"/>
            <p14:sldId id="357"/>
            <p14:sldId id="358"/>
          </p14:sldIdLst>
        </p14:section>
        <p14:section name="Default Section" id="{7A03A1F1-B5DF-48E0-A578-0C0CCA1E5767}">
          <p14:sldIdLst>
            <p14:sldId id="380"/>
            <p14:sldId id="383"/>
            <p14:sldId id="384"/>
            <p14:sldId id="387"/>
            <p14:sldId id="388"/>
            <p14:sldId id="3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6179"/>
    <a:srgbClr val="3F3F3F"/>
    <a:srgbClr val="774646"/>
    <a:srgbClr val="DB5151"/>
    <a:srgbClr val="43BFF7"/>
    <a:srgbClr val="A2DFFB"/>
    <a:srgbClr val="D9DFE7"/>
    <a:srgbClr val="8C9EB6"/>
    <a:srgbClr val="485970"/>
    <a:srgbClr val="333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06" autoAdjust="0"/>
    <p:restoredTop sz="90104" autoAdjust="0"/>
  </p:normalViewPr>
  <p:slideViewPr>
    <p:cSldViewPr snapToGrid="0">
      <p:cViewPr varScale="1">
        <p:scale>
          <a:sx n="75" d="100"/>
          <a:sy n="75" d="100"/>
        </p:scale>
        <p:origin x="84" y="732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/>
              <a:t>MHZ, Cores per år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73229688"/>
        <c:axId val="373230080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05428304"/>
        <c:axId val="305430656"/>
      </c:scatterChart>
      <c:valAx>
        <c:axId val="3732296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73230080"/>
        <c:crosses val="autoZero"/>
        <c:crossBetween val="midCat"/>
        <c:majorUnit val="1"/>
      </c:valAx>
      <c:valAx>
        <c:axId val="37323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73229688"/>
        <c:crosses val="autoZero"/>
        <c:crossBetween val="midCat"/>
      </c:valAx>
      <c:valAx>
        <c:axId val="30543065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05428304"/>
        <c:crosses val="max"/>
        <c:crossBetween val="midCat"/>
      </c:valAx>
      <c:valAx>
        <c:axId val="305428304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054306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rgbClr val="3F3F3F"/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5914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08526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3030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317469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42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40717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50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881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1508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64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4073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2015-02-22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lum brigh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765" b="48335"/>
          <a:stretch/>
        </p:blipFill>
        <p:spPr>
          <a:xfrm>
            <a:off x="-9526" y="3238501"/>
            <a:ext cx="12201525" cy="3619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9249" y="904792"/>
            <a:ext cx="497764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9600" b="1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rPr>
              <a:t>akka.net</a:t>
            </a:r>
            <a:endParaRPr lang="sv-SE" sz="9600" b="1" dirty="0">
              <a:solidFill>
                <a:schemeClr val="bg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65" y="933667"/>
            <a:ext cx="2291484" cy="117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40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1" name="Group 140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7" name="Freeform 146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8" name="Octagon 147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3" name="Rounded Rectangle 142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4" name="Rounded Rectangle 143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28" name="Group 127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30" name="Group 12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36" name="Freeform 13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37" name="Octagon 13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1" name="Group 13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32" name="Rounded Rectangle 13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33" name="Rounded Rectangle 13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4" name="Rounded Rectangle 13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35" name="Rounded Rectangle 13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13" name="Group 11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14" name="Group 11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20" name="Freeform 11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21" name="Octagon 12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16" name="Rounded Rectangle 11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17" name="Rounded Rectangle 11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8" name="Rounded Rectangle 11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19" name="Rounded Rectangle 11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88" name="Group 87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90" name="Straight Connector 89"/>
            <p:cNvCxnSpPr>
              <a:stCxn id="173" idx="2"/>
              <a:endCxn id="172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171" idx="2"/>
              <a:endCxn id="170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171" idx="2"/>
              <a:endCxn id="169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stCxn id="178" idx="4"/>
              <a:endCxn id="171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170" idx="2"/>
              <a:endCxn id="182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>
              <a:stCxn id="170" idx="3"/>
              <a:endCxn id="10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173" idx="4"/>
              <a:endCxn id="174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>
              <a:stCxn id="173" idx="5"/>
              <a:endCxn id="175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>
              <a:stCxn id="178" idx="5"/>
              <a:endCxn id="172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>
              <a:stCxn id="173" idx="6"/>
              <a:endCxn id="176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Oval 10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9" name="Oval 168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0" name="Oval 169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1" name="Oval 170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2" name="Oval 171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3" name="Oval 172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4" name="Oval 173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5" name="Oval 174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7" name="Straight Connector 176"/>
            <p:cNvCxnSpPr>
              <a:stCxn id="181" idx="2"/>
              <a:endCxn id="178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Oval 177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79" name="Straight Connector 178"/>
            <p:cNvCxnSpPr>
              <a:stCxn id="181" idx="7"/>
              <a:endCxn id="180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2613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42" name="Group 141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8" name="Freeform 14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9" name="Octagon 14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4" name="Rounded Rectangle 143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5" name="Rounded Rectangle 144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6" name="Rounded Rectangle 14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7" name="Rounded Rectangle 14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52" name="Group 151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53" name="Group 152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59" name="Freeform 158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60" name="Octagon 159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62" name="Oval 16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54" name="Group 153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55" name="Rounded Rectangle 154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56" name="Rounded Rectangle 155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7" name="Rounded Rectangle 156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58" name="Rounded Rectangle 157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63" name="Group 162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64" name="Group 16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2" name="Freeform 191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3" name="Octagon 192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4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5" name="Oval 194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66" name="Rounded Rectangle 16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67" name="Rounded Rectangle 16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0" name="Rounded Rectangle 189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1" name="Rounded Rectangle 190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238" name="Rectangle 237"/>
          <p:cNvSpPr/>
          <p:nvPr/>
        </p:nvSpPr>
        <p:spPr>
          <a:xfrm>
            <a:off x="0" y="1901954"/>
            <a:ext cx="12192000" cy="1929750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1953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236350" y="922376"/>
            <a:ext cx="4846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Klassisk modell</a:t>
            </a:r>
          </a:p>
        </p:txBody>
      </p:sp>
      <p:grpSp>
        <p:nvGrpSpPr>
          <p:cNvPr id="109" name="Group 108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10" name="Straight Connector 109"/>
            <p:cNvCxnSpPr>
              <a:stCxn id="180" idx="2"/>
              <a:endCxn id="179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178" idx="2"/>
              <a:endCxn id="177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178" idx="2"/>
              <a:endCxn id="176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85" idx="4"/>
              <a:endCxn id="178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77" idx="2"/>
              <a:endCxn id="189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stCxn id="177" idx="3"/>
              <a:endCxn id="175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80" idx="4"/>
              <a:endCxn id="181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80" idx="5"/>
              <a:endCxn id="182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85" idx="5"/>
              <a:endCxn id="179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80" idx="6"/>
              <a:endCxn id="183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Oval 174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6" name="Oval 175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7" name="Oval 176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79" name="Oval 178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0" name="Oval 179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1" name="Oval 180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2" name="Oval 181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4" name="Straight Connector 183"/>
            <p:cNvCxnSpPr>
              <a:stCxn id="188" idx="2"/>
              <a:endCxn id="185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86" name="Straight Connector 185"/>
            <p:cNvCxnSpPr>
              <a:stCxn id="188" idx="7"/>
              <a:endCxn id="187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Oval 186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8" name="Oval 187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9" name="Oval 188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236" name="Rounded Rectangle 235"/>
          <p:cNvSpPr/>
          <p:nvPr/>
        </p:nvSpPr>
        <p:spPr>
          <a:xfrm>
            <a:off x="7946746" y="1908394"/>
            <a:ext cx="2819641" cy="1933320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>
                <a:solidFill>
                  <a:schemeClr val="tx1"/>
                </a:solidFill>
              </a:rPr>
              <a:t>Auto </a:t>
            </a:r>
            <a:r>
              <a:rPr lang="sv-SE" b="1" dirty="0" err="1">
                <a:solidFill>
                  <a:schemeClr val="tx1"/>
                </a:solidFill>
              </a:rPr>
              <a:t>Scale</a:t>
            </a:r>
            <a:r>
              <a:rPr lang="sv-SE" b="1" dirty="0">
                <a:solidFill>
                  <a:schemeClr val="tx1"/>
                </a:solidFill>
              </a:rPr>
              <a:t> / Cluster:</a:t>
            </a: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 </a:t>
            </a:r>
          </a:p>
          <a:p>
            <a:r>
              <a:rPr lang="sv-SE" b="1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8503204" y="2667026"/>
            <a:ext cx="1706723" cy="831721"/>
            <a:chOff x="8463051" y="3047300"/>
            <a:chExt cx="1706723" cy="831721"/>
          </a:xfrm>
        </p:grpSpPr>
        <p:pic>
          <p:nvPicPr>
            <p:cNvPr id="233" name="Picture 23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93174">
              <a:off x="8463051" y="3068074"/>
              <a:ext cx="918691" cy="706413"/>
            </a:xfrm>
            <a:prstGeom prst="rect">
              <a:avLst/>
            </a:prstGeom>
          </p:spPr>
        </p:pic>
        <p:pic>
          <p:nvPicPr>
            <p:cNvPr id="234" name="Picture 23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09025" flipH="1">
              <a:off x="9088120" y="3047300"/>
              <a:ext cx="1081654" cy="831721"/>
            </a:xfrm>
            <a:prstGeom prst="rect">
              <a:avLst/>
            </a:prstGeom>
          </p:spPr>
        </p:pic>
      </p:grpSp>
      <p:sp>
        <p:nvSpPr>
          <p:cNvPr id="235" name="Rounded Rectangle 234"/>
          <p:cNvSpPr/>
          <p:nvPr/>
        </p:nvSpPr>
        <p:spPr>
          <a:xfrm>
            <a:off x="4589049" y="1911746"/>
            <a:ext cx="2819641" cy="192975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>
                <a:solidFill>
                  <a:schemeClr val="tx1"/>
                </a:solidFill>
              </a:rPr>
              <a:t>Distribution:</a:t>
            </a:r>
          </a:p>
          <a:p>
            <a:r>
              <a:rPr lang="sv-SE" dirty="0" smtClean="0">
                <a:solidFill>
                  <a:schemeClr val="tx1"/>
                </a:solidFill>
              </a:rPr>
              <a:t>SOAP - WCF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 smtClean="0">
                <a:solidFill>
                  <a:schemeClr val="tx1"/>
                </a:solidFill>
              </a:rPr>
              <a:t>REST – Web API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 err="1" smtClean="0">
                <a:solidFill>
                  <a:schemeClr val="tx1"/>
                </a:solidFill>
              </a:rPr>
              <a:t>ServiceBus</a:t>
            </a:r>
            <a:r>
              <a:rPr lang="sv-SE" dirty="0" smtClean="0">
                <a:solidFill>
                  <a:schemeClr val="tx1"/>
                </a:solidFill>
              </a:rPr>
              <a:t> - MSMQ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31" name="Rounded Rectangle 230"/>
          <p:cNvSpPr/>
          <p:nvPr/>
        </p:nvSpPr>
        <p:spPr>
          <a:xfrm>
            <a:off x="1231352" y="1902035"/>
            <a:ext cx="2819641" cy="1940091"/>
          </a:xfrm>
          <a:prstGeom prst="roundRect">
            <a:avLst>
              <a:gd name="adj" fmla="val 0"/>
            </a:avLst>
          </a:prstGeom>
          <a:solidFill>
            <a:schemeClr val="tx1">
              <a:alpha val="9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 smtClean="0">
                <a:solidFill>
                  <a:schemeClr val="tx1"/>
                </a:solidFill>
              </a:rPr>
              <a:t>Concurency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r>
              <a:rPr lang="sv-SE" dirty="0" err="1">
                <a:solidFill>
                  <a:schemeClr val="tx1"/>
                </a:solidFill>
              </a:rPr>
              <a:t>Parallel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Linq</a:t>
            </a:r>
            <a:r>
              <a:rPr lang="sv-SE" dirty="0">
                <a:solidFill>
                  <a:schemeClr val="tx1"/>
                </a:solidFill>
              </a:rPr>
              <a:t/>
            </a:r>
            <a:br>
              <a:rPr lang="sv-SE" dirty="0">
                <a:solidFill>
                  <a:schemeClr val="tx1"/>
                </a:solidFill>
              </a:rPr>
            </a:br>
            <a:r>
              <a:rPr lang="sv-SE" dirty="0">
                <a:solidFill>
                  <a:schemeClr val="tx1"/>
                </a:solidFill>
              </a:rPr>
              <a:t>TPL – </a:t>
            </a:r>
            <a:r>
              <a:rPr lang="sv-SE" dirty="0" err="1">
                <a:solidFill>
                  <a:schemeClr val="tx1"/>
                </a:solidFill>
              </a:rPr>
              <a:t>async</a:t>
            </a:r>
            <a:r>
              <a:rPr lang="sv-SE" dirty="0">
                <a:solidFill>
                  <a:schemeClr val="tx1"/>
                </a:solidFill>
              </a:rPr>
              <a:t> </a:t>
            </a:r>
            <a:r>
              <a:rPr lang="sv-SE" dirty="0" err="1">
                <a:solidFill>
                  <a:schemeClr val="tx1"/>
                </a:solidFill>
              </a:rPr>
              <a:t>await</a:t>
            </a:r>
            <a:endParaRPr lang="sv-SE" dirty="0">
              <a:solidFill>
                <a:schemeClr val="tx1"/>
              </a:solidFill>
            </a:endParaRPr>
          </a:p>
          <a:p>
            <a:r>
              <a:rPr lang="sv-SE" dirty="0">
                <a:solidFill>
                  <a:schemeClr val="tx1"/>
                </a:solidFill>
              </a:rPr>
              <a:t>Trådar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94820" y="2440540"/>
            <a:ext cx="97482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b="1" dirty="0" smtClean="0"/>
              <a:t>OMG-WTF-Svårt, krångligt, tungt</a:t>
            </a:r>
          </a:p>
        </p:txBody>
      </p:sp>
    </p:spTree>
    <p:extLst>
      <p:ext uri="{BB962C8B-B14F-4D97-AF65-F5344CB8AC3E}">
        <p14:creationId xmlns:p14="http://schemas.microsoft.com/office/powerpoint/2010/main" val="194209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6" grpId="0" animBg="1"/>
      <p:bldP spid="236" grpId="1" animBg="1"/>
      <p:bldP spid="235" grpId="0" animBg="1"/>
      <p:bldP spid="235" grpId="1" animBg="1"/>
      <p:bldP spid="231" grpId="0" animBg="1"/>
      <p:bldP spid="231" grpId="1" animBg="1"/>
      <p:bldP spid="7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ctangle 216"/>
          <p:cNvSpPr/>
          <p:nvPr/>
        </p:nvSpPr>
        <p:spPr>
          <a:xfrm>
            <a:off x="0" y="1827114"/>
            <a:ext cx="12192000" cy="2004590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28" name="Rounded Rectangle 27"/>
          <p:cNvSpPr/>
          <p:nvPr/>
        </p:nvSpPr>
        <p:spPr>
          <a:xfrm>
            <a:off x="0" y="0"/>
            <a:ext cx="12192000" cy="1900800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30357" y="922376"/>
            <a:ext cx="4987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akka.net</a:t>
            </a:r>
            <a:endParaRPr lang="sv-SE" sz="48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3" name="Freeform 132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214" name="Rounded Rectangle 213"/>
          <p:cNvSpPr/>
          <p:nvPr/>
        </p:nvSpPr>
        <p:spPr>
          <a:xfrm>
            <a:off x="1193589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Concurrency</a:t>
            </a:r>
            <a:r>
              <a:rPr lang="sv-SE" b="1" dirty="0" smtClean="0">
                <a:solidFill>
                  <a:schemeClr val="tx1"/>
                </a:solidFill>
              </a:rPr>
              <a:t>:</a:t>
            </a:r>
            <a:endParaRPr lang="sv-SE" b="1" dirty="0">
              <a:solidFill>
                <a:schemeClr val="tx1"/>
              </a:solidFill>
            </a:endParaRP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Akka.Actor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6060" y="1942340"/>
            <a:ext cx="778945" cy="778945"/>
            <a:chOff x="266060" y="1942340"/>
            <a:chExt cx="778945" cy="778945"/>
          </a:xfrm>
        </p:grpSpPr>
        <p:sp>
          <p:nvSpPr>
            <p:cNvPr id="2" name="Oval 1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7368793" y="1926079"/>
            <a:ext cx="758064" cy="1838666"/>
          </a:xfrm>
          <a:prstGeom prst="rect">
            <a:avLst/>
          </a:prstGeom>
        </p:spPr>
      </p:pic>
      <p:sp>
        <p:nvSpPr>
          <p:cNvPr id="215" name="Rounded Rectangle 214"/>
          <p:cNvSpPr/>
          <p:nvPr/>
        </p:nvSpPr>
        <p:spPr>
          <a:xfrm>
            <a:off x="4551286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Distribution:</a:t>
            </a:r>
          </a:p>
          <a:p>
            <a:pPr algn="ctr"/>
            <a:r>
              <a:rPr lang="sv-SE" dirty="0" err="1">
                <a:solidFill>
                  <a:schemeClr val="tx1"/>
                </a:solidFill>
              </a:rPr>
              <a:t>Akka.Remote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216" name="Rounded Rectangle 215"/>
          <p:cNvSpPr/>
          <p:nvPr/>
        </p:nvSpPr>
        <p:spPr>
          <a:xfrm>
            <a:off x="7908983" y="1901954"/>
            <a:ext cx="2819641" cy="1927636"/>
          </a:xfrm>
          <a:prstGeom prst="roundRect">
            <a:avLst>
              <a:gd name="adj" fmla="val 0"/>
            </a:avLst>
          </a:prstGeom>
          <a:solidFill>
            <a:schemeClr val="tx1">
              <a:alpha val="20000"/>
            </a:schemeClr>
          </a:solidFill>
          <a:ln w="1016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Auto </a:t>
            </a:r>
            <a:r>
              <a:rPr lang="sv-SE" b="1" dirty="0" err="1">
                <a:solidFill>
                  <a:schemeClr val="tx1"/>
                </a:solidFill>
              </a:rPr>
              <a:t>Scale</a:t>
            </a:r>
            <a:r>
              <a:rPr lang="sv-SE" b="1" dirty="0">
                <a:solidFill>
                  <a:schemeClr val="tx1"/>
                </a:solidFill>
              </a:rPr>
              <a:t> / Cluster:</a:t>
            </a:r>
          </a:p>
          <a:p>
            <a:pPr algn="ctr"/>
            <a:r>
              <a:rPr lang="sv-SE" dirty="0" err="1"/>
              <a:t>Akka.Cluster</a:t>
            </a:r>
            <a:endParaRPr lang="sv-SE" dirty="0">
              <a:solidFill>
                <a:schemeClr val="tx1"/>
              </a:solidFill>
            </a:endParaRPr>
          </a:p>
        </p:txBody>
      </p:sp>
      <p:grpSp>
        <p:nvGrpSpPr>
          <p:cNvPr id="137" name="Group 136"/>
          <p:cNvGrpSpPr/>
          <p:nvPr/>
        </p:nvGrpSpPr>
        <p:grpSpPr>
          <a:xfrm>
            <a:off x="8014776" y="3898196"/>
            <a:ext cx="2613089" cy="2613088"/>
            <a:chOff x="4662738" y="3954548"/>
            <a:chExt cx="2613089" cy="2613088"/>
          </a:xfrm>
        </p:grpSpPr>
        <p:grpSp>
          <p:nvGrpSpPr>
            <p:cNvPr id="138" name="Group 1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44" name="Freeform 143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45" name="Octagon 144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1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40" name="Rounded Rectangle 1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41" name="Rounded Rectangle 14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2" name="Rounded Rectangle 141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43" name="Rounded Rectangle 142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83" name="Group 182"/>
          <p:cNvGrpSpPr/>
          <p:nvPr/>
        </p:nvGrpSpPr>
        <p:grpSpPr>
          <a:xfrm>
            <a:off x="4674136" y="3898196"/>
            <a:ext cx="2613089" cy="2613088"/>
            <a:chOff x="4662738" y="3954548"/>
            <a:chExt cx="2613089" cy="2613088"/>
          </a:xfrm>
        </p:grpSpPr>
        <p:grpSp>
          <p:nvGrpSpPr>
            <p:cNvPr id="184" name="Group 183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190" name="Freeform 189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191" name="Octagon 190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2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93" name="Oval 192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86" name="Rounded Rectangle 185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87" name="Rounded Rectangle 186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8" name="Rounded Rectangle 187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89" name="Rounded Rectangle 188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1299223" y="3898196"/>
            <a:ext cx="2613089" cy="2613088"/>
            <a:chOff x="4662738" y="3954548"/>
            <a:chExt cx="2613089" cy="2613088"/>
          </a:xfrm>
        </p:grpSpPr>
        <p:grpSp>
          <p:nvGrpSpPr>
            <p:cNvPr id="195" name="Group 194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201" name="Freeform 20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202" name="Octagon 20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04" name="Oval 20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197" name="Rounded Rectangle 196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198" name="Rounded Rectangle 19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199" name="Rounded Rectangle 19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200" name="Rounded Rectangle 19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205" name="Group 204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206" name="Straight Connector 205"/>
            <p:cNvCxnSpPr>
              <a:stCxn id="225" idx="2"/>
              <a:endCxn id="224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>
              <a:stCxn id="223" idx="2"/>
              <a:endCxn id="222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>
              <a:stCxn id="223" idx="2"/>
              <a:endCxn id="221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>
              <a:stCxn id="230" idx="4"/>
              <a:endCxn id="223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>
              <a:stCxn id="222" idx="2"/>
              <a:endCxn id="23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>
              <a:stCxn id="222" idx="3"/>
              <a:endCxn id="220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stCxn id="225" idx="4"/>
              <a:endCxn id="226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>
              <a:stCxn id="225" idx="5"/>
              <a:endCxn id="227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>
              <a:stCxn id="230" idx="5"/>
              <a:endCxn id="224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>
              <a:stCxn id="225" idx="6"/>
              <a:endCxn id="228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1" name="Oval 220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2" name="Oval 221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3" name="Oval 222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4" name="Oval 223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5" name="Oval 224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6" name="Oval 225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7" name="Oval 226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28" name="Oval 227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29" name="Straight Connector 228"/>
            <p:cNvCxnSpPr>
              <a:stCxn id="233" idx="2"/>
              <a:endCxn id="230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Oval 229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231" name="Straight Connector 230"/>
            <p:cNvCxnSpPr>
              <a:stCxn id="233" idx="7"/>
              <a:endCxn id="23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2" name="Oval 23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3" name="Oval 23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234" name="Oval 23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89" y="983727"/>
            <a:ext cx="1243761" cy="63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24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/>
      <p:bldP spid="215" grpId="0" animBg="1"/>
      <p:bldP spid="2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65" name="Freeform 64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73" name="Group 72"/>
          <p:cNvGrpSpPr/>
          <p:nvPr/>
        </p:nvGrpSpPr>
        <p:grpSpPr>
          <a:xfrm>
            <a:off x="8014776" y="3898196"/>
            <a:ext cx="2613089" cy="2613088"/>
            <a:chOff x="2500643" y="316321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Octagon 102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8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9" name="Oval 108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674136" y="3898196"/>
            <a:ext cx="2613089" cy="2613088"/>
            <a:chOff x="2500643" y="316321"/>
            <a:chExt cx="2613089" cy="2613088"/>
          </a:xfrm>
        </p:grpSpPr>
        <p:sp>
          <p:nvSpPr>
            <p:cNvPr id="117" name="Freeform 116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18" name="Octagon 117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19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0" name="Oval 119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1892940" y="4494907"/>
            <a:ext cx="1416559" cy="1417223"/>
            <a:chOff x="1753933" y="2029826"/>
            <a:chExt cx="1416559" cy="1417223"/>
          </a:xfrm>
        </p:grpSpPr>
        <p:sp>
          <p:nvSpPr>
            <p:cNvPr id="129" name="Rounded Rectangle 128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1" name="Rounded Rectangle 130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2" name="Rounded Rectangle 131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  <a:alpha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143" name="Straight Connector 142"/>
            <p:cNvCxnSpPr>
              <a:stCxn id="158" idx="2"/>
              <a:endCxn id="157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56" idx="2"/>
              <a:endCxn id="155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>
              <a:stCxn id="156" idx="2"/>
              <a:endCxn id="154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>
              <a:stCxn id="163" idx="4"/>
              <a:endCxn id="156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55" idx="2"/>
              <a:endCxn id="184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>
              <a:stCxn id="155" idx="3"/>
              <a:endCxn id="153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158" idx="4"/>
              <a:endCxn id="159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58" idx="5"/>
              <a:endCxn id="160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>
              <a:stCxn id="163" idx="5"/>
              <a:endCxn id="157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>
              <a:stCxn id="158" idx="6"/>
              <a:endCxn id="161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Oval 152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4" name="Oval 153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5" name="Oval 154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6" name="Oval 155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7" name="Oval 156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8" name="Oval 157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59" name="Oval 158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0" name="Oval 159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61" name="Oval 160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2" name="Straight Connector 161"/>
            <p:cNvCxnSpPr>
              <a:stCxn id="183" idx="2"/>
              <a:endCxn id="163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64" name="Straight Connector 163"/>
            <p:cNvCxnSpPr>
              <a:stCxn id="183" idx="7"/>
              <a:endCxn id="182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3" name="Oval 182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84" name="Oval 183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53" name="Oval 52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4" name="Oval 53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56" name="Picture 5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479202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093627" y="4578050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2" name="Freeform 41"/>
          <p:cNvSpPr/>
          <p:nvPr/>
        </p:nvSpPr>
        <p:spPr>
          <a:xfrm>
            <a:off x="9929485" y="2153908"/>
            <a:ext cx="1506773" cy="840795"/>
          </a:xfrm>
          <a:custGeom>
            <a:avLst/>
            <a:gdLst>
              <a:gd name="connsiteX0" fmla="*/ 811534 w 1506773"/>
              <a:gd name="connsiteY0" fmla="*/ 0 h 840795"/>
              <a:gd name="connsiteX1" fmla="*/ 1148366 w 1506773"/>
              <a:gd name="connsiteY1" fmla="*/ 336832 h 840795"/>
              <a:gd name="connsiteX2" fmla="*/ 1145562 w 1506773"/>
              <a:gd name="connsiteY2" fmla="*/ 364647 h 840795"/>
              <a:gd name="connsiteX3" fmla="*/ 1179859 w 1506773"/>
              <a:gd name="connsiteY3" fmla="*/ 348159 h 840795"/>
              <a:gd name="connsiteX4" fmla="*/ 1254791 w 1506773"/>
              <a:gd name="connsiteY4" fmla="*/ 336831 h 840795"/>
              <a:gd name="connsiteX5" fmla="*/ 1506773 w 1506773"/>
              <a:gd name="connsiteY5" fmla="*/ 588813 h 840795"/>
              <a:gd name="connsiteX6" fmla="*/ 1254791 w 1506773"/>
              <a:gd name="connsiteY6" fmla="*/ 840795 h 840795"/>
              <a:gd name="connsiteX7" fmla="*/ 219803 w 1506773"/>
              <a:gd name="connsiteY7" fmla="*/ 840795 h 840795"/>
              <a:gd name="connsiteX8" fmla="*/ 219803 w 1506773"/>
              <a:gd name="connsiteY8" fmla="*/ 838500 h 840795"/>
              <a:gd name="connsiteX9" fmla="*/ 197036 w 1506773"/>
              <a:gd name="connsiteY9" fmla="*/ 840795 h 840795"/>
              <a:gd name="connsiteX10" fmla="*/ 0 w 1506773"/>
              <a:gd name="connsiteY10" fmla="*/ 643759 h 840795"/>
              <a:gd name="connsiteX11" fmla="*/ 157326 w 1506773"/>
              <a:gd name="connsiteY11" fmla="*/ 450726 h 840795"/>
              <a:gd name="connsiteX12" fmla="*/ 182581 w 1506773"/>
              <a:gd name="connsiteY12" fmla="*/ 448180 h 840795"/>
              <a:gd name="connsiteX13" fmla="*/ 199751 w 1506773"/>
              <a:gd name="connsiteY13" fmla="*/ 363136 h 840795"/>
              <a:gd name="connsiteX14" fmla="*/ 403134 w 1506773"/>
              <a:gd name="connsiteY14" fmla="*/ 228325 h 840795"/>
              <a:gd name="connsiteX15" fmla="*/ 447619 w 1506773"/>
              <a:gd name="connsiteY15" fmla="*/ 232809 h 840795"/>
              <a:gd name="connsiteX16" fmla="*/ 488796 w 1506773"/>
              <a:gd name="connsiteY16" fmla="*/ 245591 h 840795"/>
              <a:gd name="connsiteX17" fmla="*/ 501172 w 1506773"/>
              <a:gd name="connsiteY17" fmla="*/ 205722 h 840795"/>
              <a:gd name="connsiteX18" fmla="*/ 811534 w 1506773"/>
              <a:gd name="connsiteY18" fmla="*/ 0 h 84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506773" h="840795">
                <a:moveTo>
                  <a:pt x="811534" y="0"/>
                </a:moveTo>
                <a:cubicBezTo>
                  <a:pt x="997561" y="0"/>
                  <a:pt x="1148366" y="150805"/>
                  <a:pt x="1148366" y="336832"/>
                </a:cubicBezTo>
                <a:lnTo>
                  <a:pt x="1145562" y="364647"/>
                </a:lnTo>
                <a:lnTo>
                  <a:pt x="1179859" y="348159"/>
                </a:lnTo>
                <a:cubicBezTo>
                  <a:pt x="1203530" y="340797"/>
                  <a:pt x="1228697" y="336831"/>
                  <a:pt x="1254791" y="336831"/>
                </a:cubicBezTo>
                <a:cubicBezTo>
                  <a:pt x="1393957" y="336831"/>
                  <a:pt x="1506773" y="449647"/>
                  <a:pt x="1506773" y="588813"/>
                </a:cubicBezTo>
                <a:cubicBezTo>
                  <a:pt x="1506773" y="727979"/>
                  <a:pt x="1393957" y="840795"/>
                  <a:pt x="1254791" y="840795"/>
                </a:cubicBezTo>
                <a:lnTo>
                  <a:pt x="219803" y="840795"/>
                </a:lnTo>
                <a:lnTo>
                  <a:pt x="219803" y="838500"/>
                </a:lnTo>
                <a:lnTo>
                  <a:pt x="197036" y="840795"/>
                </a:lnTo>
                <a:cubicBezTo>
                  <a:pt x="88216" y="840795"/>
                  <a:pt x="0" y="752579"/>
                  <a:pt x="0" y="643759"/>
                </a:cubicBezTo>
                <a:cubicBezTo>
                  <a:pt x="0" y="548542"/>
                  <a:pt x="67540" y="469099"/>
                  <a:pt x="157326" y="450726"/>
                </a:cubicBezTo>
                <a:lnTo>
                  <a:pt x="182581" y="448180"/>
                </a:lnTo>
                <a:lnTo>
                  <a:pt x="199751" y="363136"/>
                </a:lnTo>
                <a:cubicBezTo>
                  <a:pt x="233260" y="283913"/>
                  <a:pt x="311705" y="228325"/>
                  <a:pt x="403134" y="228325"/>
                </a:cubicBezTo>
                <a:cubicBezTo>
                  <a:pt x="418372" y="228325"/>
                  <a:pt x="433250" y="229869"/>
                  <a:pt x="447619" y="232809"/>
                </a:cubicBezTo>
                <a:lnTo>
                  <a:pt x="488796" y="245591"/>
                </a:lnTo>
                <a:lnTo>
                  <a:pt x="501172" y="205722"/>
                </a:lnTo>
                <a:cubicBezTo>
                  <a:pt x="552306" y="84828"/>
                  <a:pt x="672014" y="0"/>
                  <a:pt x="811534" y="0"/>
                </a:cubicBezTo>
                <a:close/>
              </a:path>
            </a:pathLst>
          </a:cu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grpSp>
        <p:nvGrpSpPr>
          <p:cNvPr id="43" name="Group 42"/>
          <p:cNvGrpSpPr/>
          <p:nvPr/>
        </p:nvGrpSpPr>
        <p:grpSpPr>
          <a:xfrm>
            <a:off x="266060" y="184020"/>
            <a:ext cx="1235072" cy="1235072"/>
            <a:chOff x="266060" y="1942340"/>
            <a:chExt cx="778945" cy="778945"/>
          </a:xfrm>
        </p:grpSpPr>
        <p:sp>
          <p:nvSpPr>
            <p:cNvPr id="44" name="Oval 43"/>
            <p:cNvSpPr/>
            <p:nvPr/>
          </p:nvSpPr>
          <p:spPr>
            <a:xfrm>
              <a:off x="266060" y="1942340"/>
              <a:ext cx="778945" cy="77894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5" name="Oval 44"/>
            <p:cNvSpPr/>
            <p:nvPr/>
          </p:nvSpPr>
          <p:spPr>
            <a:xfrm>
              <a:off x="322066" y="1998346"/>
              <a:ext cx="666931" cy="666931"/>
            </a:xfrm>
            <a:prstGeom prst="ellipse">
              <a:avLst/>
            </a:prstGeom>
            <a:solidFill>
              <a:schemeClr val="accent4">
                <a:lumMod val="40000"/>
                <a:lumOff val="60000"/>
                <a:alpha val="7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6" name="Picture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10214">
            <a:off x="5980962" y="-1314"/>
            <a:ext cx="1100407" cy="2669011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794820" y="2025097"/>
            <a:ext cx="97482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400" b="1" dirty="0" smtClean="0"/>
              <a:t>Skala upp och skala ut är samma sak!</a:t>
            </a:r>
          </a:p>
          <a:p>
            <a:r>
              <a:rPr lang="sv-SE" sz="1600" b="1" dirty="0" smtClean="0"/>
              <a:t>Dvs. Vi vill exekvera kod ”någon annanstans”, på en annan kärna, på en annan maskin, i ett kluster</a:t>
            </a:r>
          </a:p>
          <a:p>
            <a:endParaRPr lang="sv-SE" sz="1600" b="1" dirty="0"/>
          </a:p>
          <a:p>
            <a:pPr algn="ctr"/>
            <a:r>
              <a:rPr lang="sv-SE" sz="1600" b="1" dirty="0" smtClean="0"/>
              <a:t>Varför ska vi behöva använda olika design och olika tekniker för att utföra samma sak?</a:t>
            </a:r>
            <a:endParaRPr lang="sv-SE" sz="1600" b="1" dirty="0"/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07167"/>
            <a:ext cx="10515600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Tre axiom:</a:t>
            </a:r>
          </a:p>
          <a:p>
            <a:pPr marL="0" indent="0">
              <a:buNone/>
            </a:pPr>
            <a:r>
              <a:rPr lang="sv-SE" sz="2400" b="1" dirty="0" err="1" smtClean="0"/>
              <a:t>Send</a:t>
            </a:r>
            <a:r>
              <a:rPr lang="sv-SE" sz="2400" dirty="0" smtClean="0"/>
              <a:t> - Kan skicka meddelanden till andra </a:t>
            </a:r>
            <a:r>
              <a:rPr lang="sv-SE" sz="2400" dirty="0" err="1" smtClean="0"/>
              <a:t>actors</a:t>
            </a:r>
            <a:endParaRPr lang="sv-SE" sz="2400" dirty="0" smtClean="0"/>
          </a:p>
          <a:p>
            <a:pPr marL="0" indent="0">
              <a:buNone/>
            </a:pPr>
            <a:r>
              <a:rPr lang="sv-SE" sz="2400" b="1" dirty="0" err="1" smtClean="0"/>
              <a:t>Create</a:t>
            </a:r>
            <a:r>
              <a:rPr lang="sv-SE" sz="2400" dirty="0" smtClean="0"/>
              <a:t> - Kan skapa nya </a:t>
            </a:r>
            <a:r>
              <a:rPr lang="sv-SE" sz="2400" dirty="0" err="1" smtClean="0"/>
              <a:t>actors</a:t>
            </a:r>
            <a:r>
              <a:rPr lang="sv-SE" sz="2400" dirty="0" smtClean="0"/>
              <a:t> </a:t>
            </a:r>
          </a:p>
          <a:p>
            <a:pPr marL="0" indent="0">
              <a:buNone/>
            </a:pPr>
            <a:r>
              <a:rPr lang="sv-SE" sz="2400" b="1" dirty="0" err="1" smtClean="0"/>
              <a:t>Become</a:t>
            </a:r>
            <a:r>
              <a:rPr lang="sv-SE" sz="2400" dirty="0" smtClean="0"/>
              <a:t> - Kan ändra hur nästkommande meddelande ska hanteras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38200" y="4091012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”An </a:t>
            </a:r>
            <a:r>
              <a:rPr lang="sv-SE" sz="2400" b="1" i="1" dirty="0" err="1">
                <a:solidFill>
                  <a:srgbClr val="DB5151"/>
                </a:solidFill>
              </a:rPr>
              <a:t>island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sanity</a:t>
            </a:r>
            <a:r>
              <a:rPr lang="sv-SE" sz="2400" b="1" i="1" dirty="0">
                <a:solidFill>
                  <a:srgbClr val="DB5151"/>
                </a:solidFill>
              </a:rPr>
              <a:t> in a </a:t>
            </a:r>
            <a:r>
              <a:rPr lang="sv-SE" sz="2400" b="1" i="1" dirty="0" err="1">
                <a:solidFill>
                  <a:srgbClr val="DB5151"/>
                </a:solidFill>
              </a:rPr>
              <a:t>sea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of</a:t>
            </a:r>
            <a:r>
              <a:rPr lang="sv-SE" sz="2400" b="1" i="1" dirty="0">
                <a:solidFill>
                  <a:srgbClr val="DB5151"/>
                </a:solidFill>
              </a:rPr>
              <a:t> </a:t>
            </a:r>
            <a:r>
              <a:rPr lang="sv-SE" sz="2400" b="1" i="1" dirty="0" err="1">
                <a:solidFill>
                  <a:srgbClr val="DB5151"/>
                </a:solidFill>
              </a:rPr>
              <a:t>concurrency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Shared</a:t>
            </a:r>
            <a:r>
              <a:rPr lang="sv-SE" sz="2400" b="1" i="1" dirty="0">
                <a:solidFill>
                  <a:srgbClr val="DB5151"/>
                </a:solidFill>
              </a:rPr>
              <a:t>  </a:t>
            </a:r>
            <a:r>
              <a:rPr lang="sv-SE" sz="2400" b="1" i="1" dirty="0" err="1">
                <a:solidFill>
                  <a:srgbClr val="DB5151"/>
                </a:solidFill>
              </a:rPr>
              <a:t>nothing</a:t>
            </a:r>
            <a:r>
              <a:rPr lang="sv-SE" sz="2400" b="1" i="1" dirty="0">
                <a:solidFill>
                  <a:srgbClr val="DB5151"/>
                </a:solidFill>
              </a:rPr>
              <a:t>”, ”Black box</a:t>
            </a:r>
            <a:r>
              <a:rPr lang="sv-SE" sz="2400" b="1" i="1" dirty="0" smtClean="0">
                <a:solidFill>
                  <a:srgbClr val="DB5151"/>
                </a:solidFill>
              </a:rPr>
              <a:t>”</a:t>
            </a:r>
            <a:br>
              <a:rPr lang="sv-SE" sz="2400" b="1" i="1" dirty="0" smtClean="0">
                <a:solidFill>
                  <a:srgbClr val="DB5151"/>
                </a:solidFill>
              </a:rPr>
            </a:br>
            <a:endParaRPr lang="sv-SE" sz="2400" b="1" i="1" dirty="0">
              <a:solidFill>
                <a:srgbClr val="DB5151"/>
              </a:solidFill>
            </a:endParaRPr>
          </a:p>
          <a:p>
            <a:pPr algn="ctr"/>
            <a:r>
              <a:rPr lang="sv-SE" sz="2400" b="1" i="1" dirty="0">
                <a:solidFill>
                  <a:srgbClr val="DB5151"/>
                </a:solidFill>
              </a:rPr>
              <a:t>”</a:t>
            </a:r>
            <a:r>
              <a:rPr lang="sv-SE" sz="2400" b="1" i="1" dirty="0" err="1">
                <a:solidFill>
                  <a:srgbClr val="DB5151"/>
                </a:solidFill>
              </a:rPr>
              <a:t>Location</a:t>
            </a:r>
            <a:r>
              <a:rPr lang="sv-SE" sz="2400" b="1" i="1" dirty="0">
                <a:solidFill>
                  <a:srgbClr val="DB5151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DB5151"/>
                </a:solidFill>
              </a:rPr>
              <a:t>Distributable</a:t>
            </a:r>
            <a:r>
              <a:rPr lang="sv-SE" sz="2400" b="1" i="1" dirty="0">
                <a:solidFill>
                  <a:srgbClr val="DB5151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DB515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07" y="5635939"/>
            <a:ext cx="1244125" cy="9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77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arth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95" y="30960"/>
            <a:ext cx="6988256" cy="6796079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108291" y="-1"/>
            <a:ext cx="10769191" cy="6858000"/>
          </a:xfrm>
          <a:prstGeom prst="rect">
            <a:avLst/>
          </a:prstGeom>
          <a:solidFill>
            <a:srgbClr val="43BFF7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554141">
                  <a:alpha val="25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506179"/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Event-driven </a:t>
              </a:r>
              <a:r>
                <a:rPr lang="sv-SE" sz="1400" b="1" dirty="0" err="1" smtClean="0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40245"/>
            <a:ext cx="4738905" cy="533132"/>
            <a:chOff x="4490592" y="2013665"/>
            <a:chExt cx="4738905" cy="533132"/>
          </a:xfrm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ActorRef"/>
            <p:cNvGrpSpPr/>
            <p:nvPr/>
          </p:nvGrpSpPr>
          <p:grpSpPr>
            <a:xfrm>
              <a:off x="7488981" y="2013665"/>
              <a:ext cx="1397312" cy="533132"/>
              <a:chOff x="7481963" y="2061647"/>
              <a:chExt cx="1397312" cy="533132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7481963" y="2101133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rgbClr val="637B9B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  <p:sp>
            <p:nvSpPr>
              <p:cNvPr id="19" name="Rounded Rectangle 18"/>
              <p:cNvSpPr/>
              <p:nvPr/>
            </p:nvSpPr>
            <p:spPr>
              <a:xfrm>
                <a:off x="7481964" y="2061647"/>
                <a:ext cx="1397311" cy="493646"/>
              </a:xfrm>
              <a:prstGeom prst="roundRect">
                <a:avLst>
                  <a:gd name="adj" fmla="val 6176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sv-SE" sz="1400" b="1" dirty="0" err="1"/>
                  <a:t>ActorRef</a:t>
                </a:r>
                <a:endParaRPr lang="sv-SE" sz="1400" b="1" dirty="0"/>
              </a:p>
            </p:txBody>
          </p:sp>
        </p:grp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51657F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468706" y="3677780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Supervisio</a:t>
            </a:r>
            <a:r>
              <a:rPr lang="sv-SE" sz="1400" b="1" dirty="0"/>
              <a:t>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468705" y="4159769"/>
            <a:ext cx="1697182" cy="404126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33701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>
                <a:solidFill>
                  <a:schemeClr val="tx1"/>
                </a:solidFill>
              </a:rPr>
              <a:t>Mailbox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5492887" y="1712358"/>
            <a:ext cx="1506773" cy="887234"/>
            <a:chOff x="5492887" y="1712358"/>
            <a:chExt cx="1506773" cy="887234"/>
          </a:xfrm>
        </p:grpSpPr>
        <p:grpSp>
          <p:nvGrpSpPr>
            <p:cNvPr id="7" name="Group 6"/>
            <p:cNvGrpSpPr/>
            <p:nvPr/>
          </p:nvGrpSpPr>
          <p:grpSpPr>
            <a:xfrm>
              <a:off x="5492887" y="1758797"/>
              <a:ext cx="1506773" cy="840795"/>
              <a:chOff x="5469208" y="1771790"/>
              <a:chExt cx="1506773" cy="840795"/>
            </a:xfrm>
            <a:solidFill>
              <a:schemeClr val="bg2">
                <a:lumMod val="40000"/>
                <a:lumOff val="60000"/>
              </a:schemeClr>
            </a:solidFill>
          </p:grpSpPr>
          <p:grpSp>
            <p:nvGrpSpPr>
              <p:cNvPr id="8" name="Group 7"/>
              <p:cNvGrpSpPr/>
              <p:nvPr/>
            </p:nvGrpSpPr>
            <p:grpSpPr>
              <a:xfrm>
                <a:off x="5469208" y="1771790"/>
                <a:ext cx="1506773" cy="840795"/>
                <a:chOff x="5161085" y="3305193"/>
                <a:chExt cx="1781768" cy="994245"/>
              </a:xfrm>
              <a:grpFill/>
            </p:grpSpPr>
            <p:sp>
              <p:nvSpPr>
                <p:cNvPr id="10" name="Oval 9"/>
                <p:cNvSpPr/>
                <p:nvPr/>
              </p:nvSpPr>
              <p:spPr>
                <a:xfrm>
                  <a:off x="5161085" y="3833446"/>
                  <a:ext cx="465992" cy="46599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11" name="Rectangle 10"/>
                <p:cNvSpPr/>
                <p:nvPr/>
              </p:nvSpPr>
              <p:spPr>
                <a:xfrm>
                  <a:off x="5421003" y="3894992"/>
                  <a:ext cx="1223880" cy="40444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12" name="Oval 11"/>
                <p:cNvSpPr/>
                <p:nvPr/>
              </p:nvSpPr>
              <p:spPr>
                <a:xfrm>
                  <a:off x="6346913" y="3703498"/>
                  <a:ext cx="595940" cy="59594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13" name="Oval 12"/>
                <p:cNvSpPr/>
                <p:nvPr/>
              </p:nvSpPr>
              <p:spPr>
                <a:xfrm>
                  <a:off x="5722423" y="3305193"/>
                  <a:ext cx="796610" cy="796610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14" name="Oval 13"/>
                <p:cNvSpPr/>
                <p:nvPr/>
              </p:nvSpPr>
              <p:spPr>
                <a:xfrm>
                  <a:off x="5376780" y="3575189"/>
                  <a:ext cx="522025" cy="5220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</p:grpSp>
          <p:sp>
            <p:nvSpPr>
              <p:cNvPr id="9" name="TextBox 8"/>
              <p:cNvSpPr txBox="1"/>
              <p:nvPr/>
            </p:nvSpPr>
            <p:spPr>
              <a:xfrm>
                <a:off x="5750495" y="2185775"/>
                <a:ext cx="962699" cy="307777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sv-SE" sz="1400" b="1" dirty="0" smtClean="0">
                    <a:solidFill>
                      <a:schemeClr val="bg2">
                        <a:lumMod val="75000"/>
                      </a:schemeClr>
                    </a:solidFill>
                  </a:rPr>
                  <a:t>Transport</a:t>
                </a:r>
                <a:endParaRPr lang="sv-SE" sz="1400" b="1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5492887" y="1712358"/>
              <a:ext cx="1506773" cy="840795"/>
              <a:chOff x="5469208" y="1771790"/>
              <a:chExt cx="1506773" cy="840795"/>
            </a:xfrm>
          </p:grpSpPr>
          <p:grpSp>
            <p:nvGrpSpPr>
              <p:cNvPr id="22" name="Group 21"/>
              <p:cNvGrpSpPr/>
              <p:nvPr/>
            </p:nvGrpSpPr>
            <p:grpSpPr>
              <a:xfrm>
                <a:off x="5469208" y="1771790"/>
                <a:ext cx="1506773" cy="840795"/>
                <a:chOff x="5161085" y="3305193"/>
                <a:chExt cx="1781768" cy="994245"/>
              </a:xfrm>
            </p:grpSpPr>
            <p:sp>
              <p:nvSpPr>
                <p:cNvPr id="24" name="Oval 23"/>
                <p:cNvSpPr/>
                <p:nvPr/>
              </p:nvSpPr>
              <p:spPr>
                <a:xfrm>
                  <a:off x="5161085" y="3833446"/>
                  <a:ext cx="465992" cy="465992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5421003" y="3894992"/>
                  <a:ext cx="1223880" cy="404446"/>
                </a:xfrm>
                <a:prstGeom prst="rect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26" name="Oval 25"/>
                <p:cNvSpPr/>
                <p:nvPr/>
              </p:nvSpPr>
              <p:spPr>
                <a:xfrm>
                  <a:off x="6346913" y="3703498"/>
                  <a:ext cx="595940" cy="595940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27" name="Oval 26"/>
                <p:cNvSpPr/>
                <p:nvPr/>
              </p:nvSpPr>
              <p:spPr>
                <a:xfrm>
                  <a:off x="5722423" y="3305193"/>
                  <a:ext cx="796610" cy="796610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  <p:sp>
              <p:nvSpPr>
                <p:cNvPr id="28" name="Oval 27"/>
                <p:cNvSpPr/>
                <p:nvPr/>
              </p:nvSpPr>
              <p:spPr>
                <a:xfrm>
                  <a:off x="5376780" y="3575189"/>
                  <a:ext cx="522025" cy="522025"/>
                </a:xfrm>
                <a:prstGeom prst="ellipse">
                  <a:avLst/>
                </a:prstGeom>
                <a:solidFill>
                  <a:schemeClr val="tx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v-SE" sz="1400"/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5750495" y="2185775"/>
                <a:ext cx="962699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sv-SE" sz="1400" b="1" dirty="0" smtClean="0">
                    <a:solidFill>
                      <a:schemeClr val="bg2">
                        <a:lumMod val="75000"/>
                      </a:schemeClr>
                    </a:solidFill>
                  </a:rPr>
                  <a:t>Transport</a:t>
                </a:r>
                <a:endParaRPr lang="sv-SE" sz="1400" b="1" dirty="0">
                  <a:solidFill>
                    <a:schemeClr val="bg2">
                      <a:lumMod val="7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7941592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2" animBg="1"/>
      <p:bldP spid="32" grpId="0" animBg="1"/>
      <p:bldP spid="39" grpId="0" animBg="1"/>
      <p:bldP spid="39" grpId="1" animBg="1"/>
      <p:bldP spid="39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dirty="0" smtClean="0"/>
              <a:t>Billigare än trådar; exekvering ”</a:t>
            </a:r>
            <a:r>
              <a:rPr lang="sv-SE" sz="2400" i="1" dirty="0" err="1" smtClean="0"/>
              <a:t>multiplexar</a:t>
            </a:r>
            <a:r>
              <a:rPr lang="sv-SE" sz="2400" dirty="0" smtClean="0"/>
              <a:t>” över en eller flera trådar.</a:t>
            </a:r>
            <a:endParaRPr lang="sv-SE" sz="24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9" name="Right Arrow 8"/>
          <p:cNvSpPr/>
          <p:nvPr/>
        </p:nvSpPr>
        <p:spPr>
          <a:xfrm>
            <a:off x="1150786" y="47548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>
            <a:off x="1150786" y="38491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1150787" y="29361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ounded Rectangle 11"/>
          <p:cNvSpPr/>
          <p:nvPr/>
        </p:nvSpPr>
        <p:spPr>
          <a:xfrm>
            <a:off x="1453276" y="27867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35493" y="27867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618973" y="27867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53275" y="36858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189709" y="36907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453276" y="46054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453112" y="46054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9" name="Rounded Rectangle 18"/>
          <p:cNvSpPr/>
          <p:nvPr/>
        </p:nvSpPr>
        <p:spPr>
          <a:xfrm rot="16200000">
            <a:off x="-173855" y="36522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4221871" y="36858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1332750" y="5372538"/>
            <a:ext cx="4764099" cy="1136546"/>
          </a:xfrm>
          <a:prstGeom prst="wedgeRoundRectCallout">
            <a:avLst>
              <a:gd name="adj1" fmla="val -27823"/>
              <a:gd name="adj2" fmla="val -73413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Orsakar inte samma typ av </a:t>
            </a:r>
            <a:r>
              <a:rPr lang="sv-SE" b="1" dirty="0" err="1"/>
              <a:t>context</a:t>
            </a:r>
            <a:r>
              <a:rPr lang="sv-SE" b="1" dirty="0"/>
              <a:t> switch.</a:t>
            </a:r>
          </a:p>
          <a:p>
            <a:r>
              <a:rPr lang="sv-SE" b="1" dirty="0"/>
              <a:t>Billigare att växla mellan </a:t>
            </a:r>
            <a:r>
              <a:rPr lang="sv-SE" b="1" dirty="0" err="1"/>
              <a:t>actors</a:t>
            </a:r>
            <a:r>
              <a:rPr lang="sv-SE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649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Footprint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705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En </a:t>
            </a:r>
            <a:r>
              <a:rPr lang="sv-SE" b="1" dirty="0" err="1" smtClean="0"/>
              <a:t>actor</a:t>
            </a:r>
            <a:r>
              <a:rPr lang="sv-SE" b="1" dirty="0" smtClean="0"/>
              <a:t> kostar endast CPU-tid när den processar ett meddelande.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Minnesmässigt beror på vilken implementation av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 man använder men under Akka/Akka.NET:</a:t>
            </a:r>
            <a:br>
              <a:rPr lang="sv-SE" b="1" dirty="0" smtClean="0"/>
            </a:b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Ca 2.5 miljoner </a:t>
            </a:r>
            <a:r>
              <a:rPr lang="sv-SE" b="1" dirty="0" err="1" smtClean="0"/>
              <a:t>actors</a:t>
            </a:r>
            <a:r>
              <a:rPr lang="sv-SE" b="1" dirty="0" smtClean="0"/>
              <a:t> per gigabyte minne på JVM.</a:t>
            </a:r>
            <a:br>
              <a:rPr lang="sv-SE" b="1" dirty="0" smtClean="0"/>
            </a:br>
            <a:r>
              <a:rPr lang="sv-SE" b="1" dirty="0" smtClean="0"/>
              <a:t>(inte riktigt där än på .NET, vi jobbar på det)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0639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Vad kan en </a:t>
            </a:r>
            <a:r>
              <a:rPr lang="sv-SE" b="1" dirty="0" err="1" smtClean="0"/>
              <a:t>actor</a:t>
            </a:r>
            <a:r>
              <a:rPr lang="sv-SE" b="1" dirty="0" smtClean="0"/>
              <a:t> användas till?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Alternativ till trådning</a:t>
            </a:r>
          </a:p>
          <a:p>
            <a:pPr marL="0" indent="0">
              <a:buNone/>
            </a:pPr>
            <a:r>
              <a:rPr lang="sv-SE" b="1" dirty="0" smtClean="0"/>
              <a:t>Som ett objekt/komponent</a:t>
            </a:r>
          </a:p>
          <a:p>
            <a:pPr marL="0" indent="0">
              <a:buNone/>
            </a:pPr>
            <a:r>
              <a:rPr lang="sv-SE" b="1" dirty="0" smtClean="0"/>
              <a:t>Som en service/</a:t>
            </a:r>
            <a:r>
              <a:rPr lang="sv-SE" b="1" dirty="0" err="1" smtClean="0"/>
              <a:t>singleton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Routing</a:t>
            </a:r>
            <a:r>
              <a:rPr lang="sv-SE" b="1" dirty="0" smtClean="0"/>
              <a:t> av meddelande, t.ex. </a:t>
            </a:r>
            <a:r>
              <a:rPr lang="sv-SE" b="1" dirty="0" err="1" smtClean="0"/>
              <a:t>consistent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eller round </a:t>
            </a:r>
            <a:r>
              <a:rPr lang="sv-SE" b="1" dirty="0" err="1" smtClean="0"/>
              <a:t>robin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Entitet / </a:t>
            </a:r>
            <a:r>
              <a:rPr lang="sv-SE" b="1" dirty="0" err="1" smtClean="0"/>
              <a:t>Aggregatroot</a:t>
            </a:r>
            <a:r>
              <a:rPr lang="sv-SE" b="1" dirty="0" smtClean="0"/>
              <a:t> </a:t>
            </a:r>
            <a:r>
              <a:rPr lang="sv-SE" b="1" dirty="0" err="1" smtClean="0"/>
              <a:t>a’la</a:t>
            </a:r>
            <a:r>
              <a:rPr lang="sv-SE" b="1" dirty="0" smtClean="0"/>
              <a:t> CQRS</a:t>
            </a:r>
          </a:p>
          <a:p>
            <a:pPr marL="0" indent="0">
              <a:buNone/>
            </a:pPr>
            <a:r>
              <a:rPr lang="sv-SE" b="1" dirty="0" smtClean="0"/>
              <a:t>State </a:t>
            </a:r>
            <a:r>
              <a:rPr lang="sv-SE" b="1" dirty="0" err="1" smtClean="0"/>
              <a:t>machines</a:t>
            </a: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14094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180434"/>
            <a:ext cx="12192000" cy="1677566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0" y="1487153"/>
            <a:ext cx="12192000" cy="3693281"/>
          </a:xfrm>
          <a:prstGeom prst="rect">
            <a:avLst/>
          </a:prstGeom>
          <a:solidFill>
            <a:srgbClr val="43BFF7"/>
          </a:solidFill>
          <a:ln>
            <a:solidFill>
              <a:srgbClr val="43BFF7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sv-SE" sz="2800" b="1" dirty="0"/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OOP</a:t>
            </a:r>
            <a:endParaRPr lang="sv-SE" sz="2800" b="1" dirty="0"/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 smtClean="0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State</a:t>
            </a:r>
            <a:endParaRPr lang="sv-SE" sz="2800" b="1" dirty="0"/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Synkrona metodanrop</a:t>
            </a:r>
            <a:endParaRPr lang="sv-SE" sz="2800" b="1" dirty="0"/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solidFill>
            <a:srgbClr val="43BFF7"/>
          </a:solidFill>
          <a:ln>
            <a:solidFill>
              <a:srgbClr val="A2DFF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smtClean="0"/>
              <a:t>Asynkrona meddelanden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28116" y="564059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smtClean="0"/>
              <a:t>Varför </a:t>
            </a:r>
            <a:r>
              <a:rPr lang="sv-SE" sz="2800" b="1" dirty="0" err="1" smtClean="0"/>
              <a:t>Actors</a:t>
            </a:r>
            <a:r>
              <a:rPr lang="sv-SE" sz="2800" b="1" dirty="0" smtClean="0"/>
              <a:t>??  Den synkrona modellen har ju fungerat fint i 60 år!?</a:t>
            </a:r>
            <a:endParaRPr lang="sv-SE" sz="2800" b="1" dirty="0"/>
          </a:p>
        </p:txBody>
      </p:sp>
    </p:spTree>
    <p:extLst>
      <p:ext uri="{BB962C8B-B14F-4D97-AF65-F5344CB8AC3E}">
        <p14:creationId xmlns:p14="http://schemas.microsoft.com/office/powerpoint/2010/main" val="322302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Produkter baserade på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:</a:t>
            </a:r>
          </a:p>
          <a:p>
            <a:pPr marL="0" indent="0">
              <a:buNone/>
            </a:pPr>
            <a:r>
              <a:rPr lang="sv-SE" b="1" dirty="0" err="1" smtClean="0"/>
              <a:t>Erlang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Facebook </a:t>
            </a:r>
            <a:r>
              <a:rPr lang="sv-SE" b="1" dirty="0" err="1" smtClean="0"/>
              <a:t>WhatsApp</a:t>
            </a:r>
            <a:r>
              <a:rPr lang="sv-SE" b="1" dirty="0" smtClean="0"/>
              <a:t> </a:t>
            </a:r>
            <a:r>
              <a:rPr lang="sv-SE" b="1" dirty="0"/>
              <a:t>(</a:t>
            </a:r>
            <a:r>
              <a:rPr lang="sv-SE" b="1" dirty="0" err="1"/>
              <a:t>Erlang</a:t>
            </a:r>
            <a:r>
              <a:rPr lang="sv-SE" b="1" dirty="0"/>
              <a:t>)</a:t>
            </a:r>
          </a:p>
          <a:p>
            <a:pPr marL="0" indent="0">
              <a:buNone/>
            </a:pPr>
            <a:r>
              <a:rPr lang="sv-SE" b="1" dirty="0" err="1" smtClean="0"/>
              <a:t>RabbitMQ</a:t>
            </a:r>
            <a:r>
              <a:rPr lang="sv-SE" b="1" dirty="0" smtClean="0"/>
              <a:t> </a:t>
            </a:r>
          </a:p>
          <a:p>
            <a:pPr marL="0" indent="0">
              <a:buNone/>
            </a:pPr>
            <a:r>
              <a:rPr lang="sv-SE" b="1" dirty="0" err="1" smtClean="0"/>
              <a:t>CouchDB</a:t>
            </a:r>
            <a:r>
              <a:rPr lang="sv-SE" b="1" dirty="0" smtClean="0"/>
              <a:t> 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LinkedIn.com (Akka)</a:t>
            </a:r>
          </a:p>
          <a:p>
            <a:pPr marL="0" indent="0">
              <a:buNone/>
            </a:pPr>
            <a:r>
              <a:rPr lang="sv-SE" b="1" dirty="0" smtClean="0"/>
              <a:t>Walmart.com (Akka)</a:t>
            </a:r>
            <a:endParaRPr lang="sv-SE" b="1" dirty="0"/>
          </a:p>
          <a:p>
            <a:pPr marL="0" indent="0">
              <a:buNone/>
            </a:pP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329471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>
                <a:solidFill>
                  <a:srgbClr val="B04242"/>
                </a:solidFill>
              </a:rPr>
              <a:t>.Actor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6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Bygg din första </a:t>
            </a:r>
            <a:r>
              <a:rPr lang="sv-SE" b="1" dirty="0" err="1" smtClean="0"/>
              <a:t>actor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ActorSystem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ReceiveActor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HandleActor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Props</a:t>
            </a:r>
          </a:p>
          <a:p>
            <a:pPr marL="0" indent="0">
              <a:buNone/>
            </a:pPr>
            <a:r>
              <a:rPr lang="sv-SE" b="1" dirty="0" err="1" smtClean="0"/>
              <a:t>ActorRef</a:t>
            </a:r>
            <a:endParaRPr lang="sv-SE" b="1" dirty="0"/>
          </a:p>
        </p:txBody>
      </p:sp>
      <p:cxnSp>
        <p:nvCxnSpPr>
          <p:cNvPr id="29" name="Straight Connector 28"/>
          <p:cNvCxnSpPr>
            <a:stCxn id="33" idx="3"/>
            <a:endCxn id="36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6" idx="3"/>
            <a:endCxn id="35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6" idx="5"/>
            <a:endCxn id="34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5" name="Oval 34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6" name="Oval 35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7" name="Oval 36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2" name="Straight Connector 31"/>
          <p:cNvCxnSpPr>
            <a:stCxn id="33" idx="5"/>
            <a:endCxn id="37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4040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81531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>
                <a:solidFill>
                  <a:srgbClr val="B04242"/>
                </a:solidFill>
              </a:rPr>
              <a:t>.</a:t>
            </a:r>
            <a:r>
              <a:rPr lang="sv-SE" sz="8000" b="1" dirty="0" err="1" smtClean="0">
                <a:solidFill>
                  <a:srgbClr val="B04242"/>
                </a:solidFill>
              </a:rPr>
              <a:t>Remote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1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946512" y="2517335"/>
            <a:ext cx="790931" cy="2921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464257" cy="9659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946512" y="3514862"/>
            <a:ext cx="292168" cy="6461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6"/>
            <a:endCxn id="9" idx="2"/>
          </p:cNvCxnSpPr>
          <p:nvPr/>
        </p:nvCxnSpPr>
        <p:spPr>
          <a:xfrm flipV="1">
            <a:off x="5758502" y="3154591"/>
            <a:ext cx="1255660" cy="68136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865605" y="3507270"/>
            <a:ext cx="704887" cy="97352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4"/>
          </p:cNvCxnSpPr>
          <p:nvPr/>
        </p:nvCxnSpPr>
        <p:spPr>
          <a:xfrm flipV="1">
            <a:off x="9275851" y="3835951"/>
            <a:ext cx="490262" cy="6448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292168" cy="6126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876976" cy="109178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1"/>
          </p:cNvCxnSpPr>
          <p:nvPr/>
        </p:nvCxnSpPr>
        <p:spPr>
          <a:xfrm>
            <a:off x="6429354" y="1357447"/>
            <a:ext cx="1986552" cy="30905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4"/>
            <a:endCxn id="8" idx="1"/>
          </p:cNvCxnSpPr>
          <p:nvPr/>
        </p:nvCxnSpPr>
        <p:spPr>
          <a:xfrm>
            <a:off x="5259739" y="4334715"/>
            <a:ext cx="318171" cy="9321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6"/>
            <a:endCxn id="12" idx="2"/>
          </p:cNvCxnSpPr>
          <p:nvPr/>
        </p:nvCxnSpPr>
        <p:spPr>
          <a:xfrm flipV="1">
            <a:off x="6429353" y="4833479"/>
            <a:ext cx="1995055" cy="78606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2095069" y="266341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4760975" y="333718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5431826" y="512077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014162" y="265582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9267349" y="28384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5259739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9951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747526" y="0"/>
            <a:ext cx="5444474" cy="6858000"/>
          </a:xfrm>
          <a:prstGeom prst="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lt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0" y="0"/>
            <a:ext cx="6747526" cy="6858000"/>
          </a:xfrm>
          <a:prstGeom prst="rect">
            <a:avLst/>
          </a:prstGeom>
          <a:solidFill>
            <a:srgbClr val="6E4545">
              <a:alpha val="66000"/>
            </a:srgb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946512" y="2517335"/>
            <a:ext cx="790931" cy="2921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464257" cy="9659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946512" y="3514862"/>
            <a:ext cx="292168" cy="6461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6"/>
            <a:endCxn id="9" idx="2"/>
          </p:cNvCxnSpPr>
          <p:nvPr/>
        </p:nvCxnSpPr>
        <p:spPr>
          <a:xfrm flipV="1">
            <a:off x="5758502" y="3154591"/>
            <a:ext cx="1255660" cy="68136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865605" y="3507270"/>
            <a:ext cx="704887" cy="97352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4"/>
          </p:cNvCxnSpPr>
          <p:nvPr/>
        </p:nvCxnSpPr>
        <p:spPr>
          <a:xfrm flipV="1">
            <a:off x="9275851" y="3835951"/>
            <a:ext cx="490262" cy="6448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292168" cy="6126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876976" cy="109178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1"/>
          </p:cNvCxnSpPr>
          <p:nvPr/>
        </p:nvCxnSpPr>
        <p:spPr>
          <a:xfrm>
            <a:off x="6429354" y="1357447"/>
            <a:ext cx="1986552" cy="30905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4"/>
            <a:endCxn id="8" idx="1"/>
          </p:cNvCxnSpPr>
          <p:nvPr/>
        </p:nvCxnSpPr>
        <p:spPr>
          <a:xfrm>
            <a:off x="5259739" y="4334715"/>
            <a:ext cx="318171" cy="9321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6"/>
            <a:endCxn id="12" idx="2"/>
          </p:cNvCxnSpPr>
          <p:nvPr/>
        </p:nvCxnSpPr>
        <p:spPr>
          <a:xfrm flipV="1">
            <a:off x="6429353" y="4833479"/>
            <a:ext cx="1995055" cy="78606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2095069" y="266341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4760975" y="333718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5431826" y="512077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014162" y="265582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9267349" y="28384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6747526" y="0"/>
            <a:ext cx="0" cy="6858000"/>
          </a:xfrm>
          <a:prstGeom prst="line">
            <a:avLst/>
          </a:prstGeom>
          <a:ln w="63500" cap="rnd">
            <a:solidFill>
              <a:srgbClr val="50DE94">
                <a:alpha val="20000"/>
              </a:srgbClr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259739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153191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2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41994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Aktivera remoting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RemoteActorRefProvider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FluentConfiguration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ActorSelection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1" name="Straight Connector 30"/>
          <p:cNvCxnSpPr>
            <a:stCxn id="32" idx="5"/>
            <a:endCxn id="33" idx="1"/>
          </p:cNvCxnSpPr>
          <p:nvPr/>
        </p:nvCxnSpPr>
        <p:spPr>
          <a:xfrm>
            <a:off x="160503" y="5066866"/>
            <a:ext cx="45733" cy="43752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-377474" y="4528888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3" name="Oval 32"/>
          <p:cNvSpPr/>
          <p:nvPr/>
        </p:nvSpPr>
        <p:spPr>
          <a:xfrm>
            <a:off x="113934" y="54120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2225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Deployment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Deployment</a:t>
            </a:r>
            <a:r>
              <a:rPr lang="sv-SE" b="1" dirty="0" smtClean="0"/>
              <a:t> </a:t>
            </a:r>
            <a:r>
              <a:rPr lang="sv-SE" b="1" dirty="0" err="1" smtClean="0"/>
              <a:t>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RemoteDaemon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" name="Freeform 2"/>
          <p:cNvSpPr/>
          <p:nvPr/>
        </p:nvSpPr>
        <p:spPr>
          <a:xfrm>
            <a:off x="2805710" y="4049492"/>
            <a:ext cx="2394971" cy="1335922"/>
          </a:xfrm>
          <a:custGeom>
            <a:avLst/>
            <a:gdLst>
              <a:gd name="connsiteX0" fmla="*/ 0 w 2454442"/>
              <a:gd name="connsiteY0" fmla="*/ 0 h 1287379"/>
              <a:gd name="connsiteX1" fmla="*/ 1624263 w 2454442"/>
              <a:gd name="connsiteY1" fmla="*/ 264695 h 1287379"/>
              <a:gd name="connsiteX2" fmla="*/ 2454442 w 2454442"/>
              <a:gd name="connsiteY2" fmla="*/ 1287379 h 1287379"/>
              <a:gd name="connsiteX0" fmla="*/ 0 w 2454442"/>
              <a:gd name="connsiteY0" fmla="*/ 0 h 1287379"/>
              <a:gd name="connsiteX1" fmla="*/ 1402316 w 2454442"/>
              <a:gd name="connsiteY1" fmla="*/ 369045 h 1287379"/>
              <a:gd name="connsiteX2" fmla="*/ 2454442 w 2454442"/>
              <a:gd name="connsiteY2" fmla="*/ 1287379 h 128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442" h="1287379">
                <a:moveTo>
                  <a:pt x="0" y="0"/>
                </a:moveTo>
                <a:cubicBezTo>
                  <a:pt x="607594" y="25066"/>
                  <a:pt x="993242" y="154482"/>
                  <a:pt x="1402316" y="369045"/>
                </a:cubicBezTo>
                <a:cubicBezTo>
                  <a:pt x="1811390" y="583608"/>
                  <a:pt x="2314074" y="1100890"/>
                  <a:pt x="2454442" y="1287379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8" name="Freeform 17"/>
          <p:cNvSpPr/>
          <p:nvPr/>
        </p:nvSpPr>
        <p:spPr>
          <a:xfrm>
            <a:off x="375455" y="4049492"/>
            <a:ext cx="1816768" cy="866274"/>
          </a:xfrm>
          <a:custGeom>
            <a:avLst/>
            <a:gdLst>
              <a:gd name="connsiteX0" fmla="*/ 1708484 w 1708484"/>
              <a:gd name="connsiteY0" fmla="*/ 0 h 577516"/>
              <a:gd name="connsiteX1" fmla="*/ 601579 w 1708484"/>
              <a:gd name="connsiteY1" fmla="*/ 144379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66273 w 1708484"/>
              <a:gd name="connsiteY1" fmla="*/ 96252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30179 w 1708484"/>
              <a:gd name="connsiteY1" fmla="*/ 180473 h 577516"/>
              <a:gd name="connsiteX2" fmla="*/ 0 w 1708484"/>
              <a:gd name="connsiteY2" fmla="*/ 577516 h 577516"/>
              <a:gd name="connsiteX0" fmla="*/ 1816768 w 1816768"/>
              <a:gd name="connsiteY0" fmla="*/ 0 h 866274"/>
              <a:gd name="connsiteX1" fmla="*/ 938463 w 1816768"/>
              <a:gd name="connsiteY1" fmla="*/ 180473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6768" h="866274">
                <a:moveTo>
                  <a:pt x="1816768" y="0"/>
                </a:moveTo>
                <a:cubicBezTo>
                  <a:pt x="1405689" y="24063"/>
                  <a:pt x="1229227" y="84221"/>
                  <a:pt x="902369" y="228600"/>
                </a:cubicBezTo>
                <a:cubicBezTo>
                  <a:pt x="575511" y="372979"/>
                  <a:pt x="158416" y="697832"/>
                  <a:pt x="0" y="866274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triangle" w="lg" len="lg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08519" y="3843578"/>
            <a:ext cx="405335" cy="405335"/>
          </a:xfrm>
          <a:prstGeom prst="ellipse">
            <a:avLst/>
          </a:prstGeom>
          <a:solidFill>
            <a:srgbClr val="099BDD">
              <a:alpha val="3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4" name="Oval 33"/>
          <p:cNvSpPr/>
          <p:nvPr/>
        </p:nvSpPr>
        <p:spPr>
          <a:xfrm>
            <a:off x="2455904" y="3759256"/>
            <a:ext cx="505231" cy="505231"/>
          </a:xfrm>
          <a:prstGeom prst="ellipse">
            <a:avLst/>
          </a:prstGeom>
          <a:solidFill>
            <a:srgbClr val="099BDD">
              <a:alpha val="7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8" name="Oval 27"/>
          <p:cNvSpPr/>
          <p:nvPr/>
        </p:nvSpPr>
        <p:spPr>
          <a:xfrm>
            <a:off x="2175431" y="372412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5581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 smtClean="0">
                <a:solidFill>
                  <a:srgbClr val="B04242"/>
                </a:solidFill>
              </a:rPr>
              <a:t>.Routing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0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b="1" dirty="0" smtClean="0"/>
              <a:t>En router delegerar inkommande meddelanden till en eller flera </a:t>
            </a:r>
            <a:r>
              <a:rPr lang="sv-SE" b="1" dirty="0" err="1" smtClean="0"/>
              <a:t>actors</a:t>
            </a:r>
            <a:r>
              <a:rPr lang="sv-SE" b="1" dirty="0" smtClean="0"/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/>
              <a:t>Group routers, Pool </a:t>
            </a:r>
            <a:r>
              <a:rPr lang="sv-SE" b="1" dirty="0" smtClean="0"/>
              <a:t>routers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err="1" smtClean="0"/>
              <a:t>BroadcastRouter</a:t>
            </a:r>
            <a:endParaRPr lang="sv-SE" b="1" dirty="0" smtClean="0"/>
          </a:p>
          <a:p>
            <a:r>
              <a:rPr lang="sv-SE" b="1" dirty="0" err="1" smtClean="0"/>
              <a:t>RoundRobinRouter</a:t>
            </a:r>
            <a:endParaRPr lang="sv-SE" b="1" dirty="0" smtClean="0"/>
          </a:p>
          <a:p>
            <a:r>
              <a:rPr lang="sv-SE" b="1" dirty="0" err="1" smtClean="0"/>
              <a:t>ConsistentHashRouter</a:t>
            </a:r>
            <a:endParaRPr lang="sv-SE" b="1" dirty="0" smtClean="0"/>
          </a:p>
          <a:p>
            <a:r>
              <a:rPr lang="sv-SE" b="1" dirty="0" err="1" smtClean="0"/>
              <a:t>ScatterGatherFirstCompletedRouter</a:t>
            </a:r>
            <a:endParaRPr lang="sv-SE" b="1" dirty="0" smtClean="0"/>
          </a:p>
          <a:p>
            <a:r>
              <a:rPr lang="sv-SE" b="1" dirty="0" err="1" smtClean="0"/>
              <a:t>SmallestMailboxRouter</a:t>
            </a:r>
            <a:endParaRPr lang="sv-SE" b="1" dirty="0" smtClean="0"/>
          </a:p>
          <a:p>
            <a:r>
              <a:rPr lang="sv-SE" b="1" dirty="0" err="1" smtClean="0"/>
              <a:t>TailChoppingRouter</a:t>
            </a:r>
            <a:endParaRPr lang="sv-SE" b="1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Routers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135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sp>
        <p:nvSpPr>
          <p:cNvPr id="8" name="Rectangle 7"/>
          <p:cNvSpPr/>
          <p:nvPr/>
        </p:nvSpPr>
        <p:spPr>
          <a:xfrm>
            <a:off x="0" y="5284269"/>
            <a:ext cx="12192000" cy="1573731"/>
          </a:xfrm>
          <a:prstGeom prst="rect">
            <a:avLst/>
          </a:prstGeom>
          <a:solidFill>
            <a:srgbClr val="43BFF7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2884462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149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20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8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497726" y="244488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497726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97726" y="365760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2515163" y="1690689"/>
            <a:ext cx="2135565" cy="1004640"/>
          </a:xfrm>
          <a:prstGeom prst="wedgeRoundRectCallout">
            <a:avLst>
              <a:gd name="adj1" fmla="val 21175"/>
              <a:gd name="adj2" fmla="val 6692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Notifiera samtliga parter</a:t>
            </a:r>
          </a:p>
        </p:txBody>
      </p:sp>
    </p:spTree>
    <p:extLst>
      <p:ext uri="{BB962C8B-B14F-4D97-AF65-F5344CB8AC3E}">
        <p14:creationId xmlns:p14="http://schemas.microsoft.com/office/powerpoint/2010/main" val="254562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8839822" y="2591931"/>
            <a:ext cx="1351006" cy="607669"/>
          </a:xfrm>
          <a:prstGeom prst="wedgeRoundRectCallout">
            <a:avLst>
              <a:gd name="adj1" fmla="val -102910"/>
              <a:gd name="adj2" fmla="val -2087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22" name="Rounded Rectangular Callout 21"/>
          <p:cNvSpPr/>
          <p:nvPr/>
        </p:nvSpPr>
        <p:spPr>
          <a:xfrm>
            <a:off x="8839822" y="3524030"/>
            <a:ext cx="1351006" cy="607669"/>
          </a:xfrm>
          <a:prstGeom prst="wedgeRoundRectCallout">
            <a:avLst>
              <a:gd name="adj1" fmla="val -102019"/>
              <a:gd name="adj2" fmla="val -2285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Eller ner!</a:t>
            </a:r>
          </a:p>
        </p:txBody>
      </p:sp>
    </p:spTree>
    <p:extLst>
      <p:ext uri="{BB962C8B-B14F-4D97-AF65-F5344CB8AC3E}">
        <p14:creationId xmlns:p14="http://schemas.microsoft.com/office/powerpoint/2010/main" val="1951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054763" y="2987232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070174" y="4353653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4763" y="1606795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RoundRobinRouter</a:t>
            </a:r>
            <a:endParaRPr lang="sv-SE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169888" y="34491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cxnSp>
        <p:nvCxnSpPr>
          <p:cNvPr id="12" name="Elbow Connector 11"/>
          <p:cNvCxnSpPr>
            <a:stCxn id="8" idx="3"/>
            <a:endCxn id="11" idx="1"/>
          </p:cNvCxnSpPr>
          <p:nvPr/>
        </p:nvCxnSpPr>
        <p:spPr>
          <a:xfrm>
            <a:off x="3152738" y="3623377"/>
            <a:ext cx="1163897" cy="1364989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9" idx="1"/>
          </p:cNvCxnSpPr>
          <p:nvPr/>
        </p:nvCxnSpPr>
        <p:spPr>
          <a:xfrm flipV="1">
            <a:off x="3152738" y="2250272"/>
            <a:ext cx="1163897" cy="1373105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10" idx="1"/>
          </p:cNvCxnSpPr>
          <p:nvPr/>
        </p:nvCxnSpPr>
        <p:spPr>
          <a:xfrm>
            <a:off x="3152737" y="3623376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71549" y="3628480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144571" y="16625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4572" y="2079156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44571" y="24895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0" name="Elbow Connector 19"/>
          <p:cNvCxnSpPr>
            <a:stCxn id="16" idx="3"/>
            <a:endCxn id="19" idx="1"/>
          </p:cNvCxnSpPr>
          <p:nvPr/>
        </p:nvCxnSpPr>
        <p:spPr>
          <a:xfrm>
            <a:off x="6980674" y="2248299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6" idx="3"/>
            <a:endCxn id="17" idx="1"/>
          </p:cNvCxnSpPr>
          <p:nvPr/>
        </p:nvCxnSpPr>
        <p:spPr>
          <a:xfrm flipV="1">
            <a:off x="6980674" y="1836772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3"/>
            <a:endCxn id="18" idx="1"/>
          </p:cNvCxnSpPr>
          <p:nvPr/>
        </p:nvCxnSpPr>
        <p:spPr>
          <a:xfrm>
            <a:off x="6980673" y="2248298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99485" y="2253402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147959" y="30356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147960" y="3452261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147959" y="3862628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8" name="Elbow Connector 27"/>
          <p:cNvCxnSpPr>
            <a:stCxn id="24" idx="3"/>
            <a:endCxn id="27" idx="1"/>
          </p:cNvCxnSpPr>
          <p:nvPr/>
        </p:nvCxnSpPr>
        <p:spPr>
          <a:xfrm>
            <a:off x="6984062" y="3621404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4" idx="3"/>
            <a:endCxn id="25" idx="1"/>
          </p:cNvCxnSpPr>
          <p:nvPr/>
        </p:nvCxnSpPr>
        <p:spPr>
          <a:xfrm flipV="1">
            <a:off x="6984062" y="3209877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3"/>
            <a:endCxn id="26" idx="1"/>
          </p:cNvCxnSpPr>
          <p:nvPr/>
        </p:nvCxnSpPr>
        <p:spPr>
          <a:xfrm>
            <a:off x="6984061" y="3621403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302873" y="3626507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8144571" y="440259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144572" y="48192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4571" y="522959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36" name="Elbow Connector 35"/>
          <p:cNvCxnSpPr>
            <a:stCxn id="32" idx="3"/>
            <a:endCxn id="35" idx="1"/>
          </p:cNvCxnSpPr>
          <p:nvPr/>
        </p:nvCxnSpPr>
        <p:spPr>
          <a:xfrm>
            <a:off x="6980674" y="4988366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2" idx="3"/>
            <a:endCxn id="33" idx="1"/>
          </p:cNvCxnSpPr>
          <p:nvPr/>
        </p:nvCxnSpPr>
        <p:spPr>
          <a:xfrm flipV="1">
            <a:off x="6980674" y="4576839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3"/>
            <a:endCxn id="34" idx="1"/>
          </p:cNvCxnSpPr>
          <p:nvPr/>
        </p:nvCxnSpPr>
        <p:spPr>
          <a:xfrm>
            <a:off x="6980673" y="4988365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299485" y="4993469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ular Callout 39"/>
          <p:cNvSpPr/>
          <p:nvPr/>
        </p:nvSpPr>
        <p:spPr>
          <a:xfrm>
            <a:off x="10002794" y="1985763"/>
            <a:ext cx="1351006" cy="607669"/>
          </a:xfrm>
          <a:prstGeom prst="wedgeRoundRectCallout">
            <a:avLst>
              <a:gd name="adj1" fmla="val -84208"/>
              <a:gd name="adj2" fmla="val -1691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41" name="Rounded Rectangular Callout 40"/>
          <p:cNvSpPr/>
          <p:nvPr/>
        </p:nvSpPr>
        <p:spPr>
          <a:xfrm>
            <a:off x="1577242" y="2012610"/>
            <a:ext cx="1351006" cy="607669"/>
          </a:xfrm>
          <a:prstGeom prst="wedgeRoundRectCallout">
            <a:avLst>
              <a:gd name="adj1" fmla="val 83651"/>
              <a:gd name="adj2" fmla="val 23187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ut!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16635" y="20760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16636" y="3454234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16635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97824" y="207405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001212" y="3447157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997824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4447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/>
          <p:cNvSpPr/>
          <p:nvPr/>
        </p:nvSpPr>
        <p:spPr>
          <a:xfrm>
            <a:off x="2805452" y="306148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362701" y="305991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940477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M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5940477" y="3054839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Y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940477" y="365916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1919950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477199" y="3053277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X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486772" y="244644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 smtClean="0">
                <a:solidFill>
                  <a:schemeClr val="bg1"/>
                </a:solidFill>
              </a:rPr>
              <a:t>A</a:t>
            </a:r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5164540" y="1534826"/>
            <a:ext cx="2132683" cy="584793"/>
          </a:xfrm>
          <a:prstGeom prst="wedgeRoundRectCallout">
            <a:avLst>
              <a:gd name="adj1" fmla="val -21405"/>
              <a:gd name="adj2" fmla="val 833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Samma </a:t>
            </a:r>
            <a:r>
              <a:rPr lang="sv-SE" b="1" dirty="0" err="1"/>
              <a:t>hashindex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5539147" y="4342271"/>
            <a:ext cx="2606779" cy="865239"/>
          </a:xfrm>
          <a:prstGeom prst="wedgeRoundRectCallout">
            <a:avLst>
              <a:gd name="adj1" fmla="val -20845"/>
              <a:gd name="adj2" fmla="val -7657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Affinitet mellan </a:t>
            </a:r>
            <a:r>
              <a:rPr lang="sv-SE" b="1" dirty="0" err="1"/>
              <a:t>hashindex</a:t>
            </a:r>
            <a:r>
              <a:rPr lang="sv-SE" b="1" dirty="0"/>
              <a:t> och </a:t>
            </a:r>
            <a:r>
              <a:rPr lang="sv-SE" b="1" dirty="0" err="1"/>
              <a:t>actor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Rounded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Rounded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2095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9273775" y="2476589"/>
            <a:ext cx="618093" cy="2654354"/>
            <a:chOff x="9454230" y="2476589"/>
            <a:chExt cx="437638" cy="2654354"/>
          </a:xfrm>
        </p:grpSpPr>
        <p:cxnSp>
          <p:nvCxnSpPr>
            <p:cNvPr id="44" name="Straight Arrow Connector 43"/>
            <p:cNvCxnSpPr/>
            <p:nvPr/>
          </p:nvCxnSpPr>
          <p:spPr>
            <a:xfrm>
              <a:off x="9454230" y="2476589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9454230" y="3744514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9455312" y="5123628"/>
              <a:ext cx="436556" cy="7315"/>
            </a:xfrm>
            <a:prstGeom prst="straightConnector1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/>
          <p:nvPr/>
        </p:nvCxnSpPr>
        <p:spPr>
          <a:xfrm>
            <a:off x="4798291" y="3773720"/>
            <a:ext cx="3399539" cy="1039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>
            <a:off x="4798291" y="3773720"/>
            <a:ext cx="3391304" cy="1286674"/>
          </a:xfrm>
          <a:prstGeom prst="bentConnector3">
            <a:avLst>
              <a:gd name="adj1" fmla="val 3463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/>
          <p:cNvSpPr/>
          <p:nvPr/>
        </p:nvSpPr>
        <p:spPr>
          <a:xfrm>
            <a:off x="8355149" y="456936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4" name="Rounded Rectangle 53"/>
          <p:cNvSpPr/>
          <p:nvPr/>
        </p:nvSpPr>
        <p:spPr>
          <a:xfrm>
            <a:off x="8355833" y="3235195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3" name="Rounded Rectangle 52"/>
          <p:cNvSpPr/>
          <p:nvPr/>
        </p:nvSpPr>
        <p:spPr>
          <a:xfrm>
            <a:off x="8355149" y="1929334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2" name="Rounded Rectangle 51"/>
          <p:cNvSpPr/>
          <p:nvPr/>
        </p:nvSpPr>
        <p:spPr>
          <a:xfrm>
            <a:off x="7189040" y="1931358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8393293" y="2020271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93293" y="2362032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393292" y="271401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37807" y="2020492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7237807" y="2362253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Rounded Rectangle 31"/>
          <p:cNvSpPr/>
          <p:nvPr/>
        </p:nvSpPr>
        <p:spPr>
          <a:xfrm>
            <a:off x="7237807" y="2714435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393292" y="3320489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393292" y="366225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8385952" y="4015948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395458" y="4664280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395458" y="5006041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393292" y="5343954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991883" y="223416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991883" y="350037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9991882" y="487217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48" name="Elbow Connector 47"/>
          <p:cNvCxnSpPr/>
          <p:nvPr/>
        </p:nvCxnSpPr>
        <p:spPr>
          <a:xfrm flipV="1">
            <a:off x="4798291" y="2483904"/>
            <a:ext cx="2274085" cy="1289816"/>
          </a:xfrm>
          <a:prstGeom prst="bentConnector3">
            <a:avLst>
              <a:gd name="adj1" fmla="val 51244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/>
          <p:cNvSpPr/>
          <p:nvPr/>
        </p:nvSpPr>
        <p:spPr>
          <a:xfrm>
            <a:off x="5277238" y="1478686"/>
            <a:ext cx="1316190" cy="767467"/>
          </a:xfrm>
          <a:prstGeom prst="wedgeRoundRectCallout">
            <a:avLst>
              <a:gd name="adj1" fmla="val 72565"/>
              <a:gd name="adj2" fmla="val 2912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/>
              <a:t>Löser race </a:t>
            </a:r>
            <a:r>
              <a:rPr lang="sv-SE" sz="1400" b="1" dirty="0" err="1"/>
              <a:t>conditions</a:t>
            </a:r>
            <a:endParaRPr lang="sv-SE" sz="1400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358279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Snip Single Corner Rectangle 22"/>
          <p:cNvSpPr/>
          <p:nvPr/>
        </p:nvSpPr>
        <p:spPr>
          <a:xfrm>
            <a:off x="1505136" y="3207152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Snip Single Corner Rectangle 21"/>
          <p:cNvSpPr/>
          <p:nvPr/>
        </p:nvSpPr>
        <p:spPr>
          <a:xfrm>
            <a:off x="2651993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>
                <a:solidFill>
                  <a:schemeClr val="bg1">
                    <a:lumMod val="75000"/>
                    <a:lumOff val="25000"/>
                  </a:schemeClr>
                </a:solidFill>
              </a:rPr>
              <a:t>Stoppa</a:t>
            </a:r>
            <a:endParaRPr lang="sv-SE" sz="1100" b="1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  <p:sp>
        <p:nvSpPr>
          <p:cNvPr id="17" name="Snip Single Corner Rectangle 16"/>
          <p:cNvSpPr/>
          <p:nvPr/>
        </p:nvSpPr>
        <p:spPr>
          <a:xfrm>
            <a:off x="3798850" y="3221173"/>
            <a:ext cx="951212" cy="1105092"/>
          </a:xfrm>
          <a:prstGeom prst="roundRect">
            <a:avLst/>
          </a:prstGeom>
          <a:solidFill>
            <a:schemeClr val="tx1"/>
          </a:solidFill>
          <a:ln w="136525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Skapa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084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8" name="Elbow Connector 7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47596" y="3128833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820189" y="2948724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672621" y="2425955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72622" y="3047441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5672622" y="3650402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38925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Sender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147596" y="3407659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2409940" y="3186826"/>
            <a:ext cx="267855" cy="360218"/>
          </a:xfrm>
          <a:prstGeom prst="round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14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9" name="Rounded Rectangular Callout 18"/>
          <p:cNvSpPr/>
          <p:nvPr/>
        </p:nvSpPr>
        <p:spPr>
          <a:xfrm>
            <a:off x="840665" y="4010620"/>
            <a:ext cx="4179545" cy="1780580"/>
          </a:xfrm>
          <a:prstGeom prst="wedgeRoundRectCallout">
            <a:avLst>
              <a:gd name="adj1" fmla="val -19881"/>
              <a:gd name="adj2" fmla="val -6137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fråga distribueras till alla </a:t>
            </a:r>
            <a:r>
              <a:rPr lang="sv-SE" b="1" dirty="0" err="1"/>
              <a:t>workers</a:t>
            </a:r>
            <a:r>
              <a:rPr lang="sv-SE" b="1" dirty="0"/>
              <a:t>.</a:t>
            </a:r>
          </a:p>
          <a:p>
            <a:r>
              <a:rPr lang="sv-SE" b="1" dirty="0"/>
              <a:t>Första svaret returneras till avsändaren</a:t>
            </a:r>
          </a:p>
          <a:p>
            <a:endParaRPr lang="sv-SE" b="1" dirty="0"/>
          </a:p>
          <a:p>
            <a:r>
              <a:rPr lang="sv-SE" b="1" dirty="0"/>
              <a:t>Konceptuellt samma som TPL </a:t>
            </a:r>
            <a:r>
              <a:rPr lang="sv-SE" b="1" dirty="0" err="1"/>
              <a:t>Task.WaitAny</a:t>
            </a:r>
            <a:r>
              <a:rPr lang="sv-SE" b="1" dirty="0"/>
              <a:t>(tasks</a:t>
            </a:r>
            <a:r>
              <a:rPr lang="sv-SE" b="1" dirty="0" smtClean="0"/>
              <a:t>)</a:t>
            </a:r>
            <a:endParaRPr lang="sv-SE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ScatterGatherFirstCompletedRouter</a:t>
            </a:r>
            <a:endParaRPr lang="sv-SE" b="1" dirty="0"/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8402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Använd routers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RoundRobin</a:t>
            </a:r>
            <a:endParaRPr lang="sv-SE" b="1" dirty="0"/>
          </a:p>
          <a:p>
            <a:pPr marL="0" indent="0">
              <a:buNone/>
            </a:pPr>
            <a:r>
              <a:rPr lang="sv-SE" b="1" dirty="0" err="1" smtClean="0"/>
              <a:t>ConsistentHash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8882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Become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i="1" dirty="0" err="1" smtClean="0"/>
              <a:t>Become</a:t>
            </a:r>
            <a:r>
              <a:rPr lang="sv-SE" b="1" dirty="0" smtClean="0"/>
              <a:t> eller </a:t>
            </a:r>
            <a:r>
              <a:rPr lang="sv-SE" b="1" i="1" dirty="0" err="1" smtClean="0"/>
              <a:t>hotswap</a:t>
            </a:r>
            <a:r>
              <a:rPr lang="sv-SE" b="1" dirty="0" smtClean="0"/>
              <a:t> innebär att en </a:t>
            </a:r>
            <a:r>
              <a:rPr lang="sv-SE" b="1" dirty="0" err="1" smtClean="0"/>
              <a:t>actor</a:t>
            </a:r>
            <a:r>
              <a:rPr lang="sv-SE" b="1" dirty="0" smtClean="0"/>
              <a:t> kan byta beteende när den tar emot ett visst meddelande.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I Akka.NET sker detta via metoderna .</a:t>
            </a:r>
            <a:r>
              <a:rPr lang="sv-SE" b="1" i="1" dirty="0" err="1" smtClean="0"/>
              <a:t>Become</a:t>
            </a:r>
            <a:r>
              <a:rPr lang="sv-SE" b="1" dirty="0" smtClean="0"/>
              <a:t> samt </a:t>
            </a:r>
            <a:r>
              <a:rPr lang="sv-SE" b="1" i="1" dirty="0" smtClean="0"/>
              <a:t>.</a:t>
            </a:r>
            <a:r>
              <a:rPr lang="sv-SE" b="1" i="1" dirty="0" err="1" smtClean="0"/>
              <a:t>Unbecome</a:t>
            </a:r>
            <a:endParaRPr lang="sv-SE" b="1" i="1" dirty="0" smtClean="0"/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Praktiskt när man skapar </a:t>
            </a:r>
            <a:r>
              <a:rPr lang="sv-SE" b="1" dirty="0" err="1" smtClean="0"/>
              <a:t>state</a:t>
            </a:r>
            <a:r>
              <a:rPr lang="sv-SE" b="1" dirty="0" smtClean="0"/>
              <a:t> </a:t>
            </a:r>
            <a:r>
              <a:rPr lang="sv-SE" b="1" dirty="0" err="1" smtClean="0"/>
              <a:t>machines</a:t>
            </a:r>
            <a:r>
              <a:rPr lang="sv-SE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44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91285" y="234478"/>
            <a:ext cx="9061789" cy="6358827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49664" y="360946"/>
            <a:ext cx="10515600" cy="6497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…//annan kod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0)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Resurrect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&gt;(_ =&gt; {</a:t>
            </a:r>
          </a:p>
          <a:p>
            <a:pPr marL="0" indent="0">
              <a:buNone/>
            </a:pP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err="1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this.maxHitpoints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);  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259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61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Race </a:t>
            </a:r>
            <a:r>
              <a:rPr lang="sv-SE" b="1" dirty="0" err="1" smtClean="0"/>
              <a:t>Conditions</a:t>
            </a:r>
            <a:endParaRPr lang="sv-SE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340364" y="4365914"/>
            <a:ext cx="40134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rgbClr val="43BFF7"/>
                </a:solidFill>
              </a:rPr>
              <a:t>Knock </a:t>
            </a:r>
            <a:r>
              <a:rPr lang="en-US" sz="4400" b="1" i="1" dirty="0" err="1" smtClean="0">
                <a:solidFill>
                  <a:srgbClr val="43BFF7"/>
                </a:solidFill>
              </a:rPr>
              <a:t>knock</a:t>
            </a:r>
            <a:r>
              <a:rPr lang="en-US" sz="4400" b="1" i="1" dirty="0" smtClean="0">
                <a:solidFill>
                  <a:srgbClr val="43BFF7"/>
                </a:solidFill>
              </a:rPr>
              <a:t>!</a:t>
            </a: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Race </a:t>
            </a:r>
            <a:r>
              <a:rPr lang="en-US" sz="4400" b="1" i="1" dirty="0">
                <a:solidFill>
                  <a:srgbClr val="43BFF7"/>
                </a:solidFill>
              </a:rPr>
              <a:t>condition </a:t>
            </a:r>
            <a:endParaRPr lang="en-US" sz="4400" b="1" i="1" dirty="0" smtClean="0">
              <a:solidFill>
                <a:srgbClr val="43BFF7"/>
              </a:solidFill>
            </a:endParaRPr>
          </a:p>
          <a:p>
            <a:r>
              <a:rPr lang="en-US" sz="4400" b="1" i="1" dirty="0" smtClean="0">
                <a:solidFill>
                  <a:srgbClr val="43BFF7"/>
                </a:solidFill>
              </a:rPr>
              <a:t>Who's </a:t>
            </a:r>
            <a:r>
              <a:rPr lang="en-US" sz="4400" b="1" i="1" dirty="0">
                <a:solidFill>
                  <a:srgbClr val="43BFF7"/>
                </a:solidFill>
              </a:rPr>
              <a:t>there?</a:t>
            </a:r>
            <a:endParaRPr lang="sv-SE" sz="4400" b="1" i="1" dirty="0">
              <a:solidFill>
                <a:srgbClr val="43BFF7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10914" y="2033640"/>
            <a:ext cx="6444818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account.Balance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&gt;=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account</a:t>
            </a:r>
            <a:r>
              <a:rPr lang="en-US" sz="2800" dirty="0" err="1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Withdraw</a:t>
            </a:r>
            <a:r>
              <a:rPr lang="en-US" sz="2800" dirty="0" smtClean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smtClean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amount</a:t>
            </a:r>
            <a:r>
              <a:rPr lang="en-US" sz="2800" dirty="0">
                <a:solidFill>
                  <a:srgbClr val="DB515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-780101" y="1570038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-840874" y="1566826"/>
            <a:ext cx="241300" cy="241300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5732" y="2033640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1000</a:t>
            </a:r>
            <a:br>
              <a:rPr lang="sv-SE" dirty="0" smtClean="0"/>
            </a:br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855732" y="2028722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200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855732" y="2032948"/>
            <a:ext cx="3944678" cy="2337192"/>
          </a:xfrm>
          <a:prstGeom prst="rect">
            <a:avLst/>
          </a:prstGeom>
          <a:solidFill>
            <a:srgbClr val="5061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sv-SE" dirty="0" err="1" smtClean="0"/>
              <a:t>Account.Balance</a:t>
            </a:r>
            <a:r>
              <a:rPr lang="sv-SE" dirty="0" smtClean="0"/>
              <a:t>: 	-500 !?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1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 </a:t>
            </a:r>
            <a:r>
              <a:rPr lang="sv-SE" dirty="0" smtClean="0">
                <a:solidFill>
                  <a:srgbClr val="43BFF7"/>
                </a:solidFill>
              </a:rPr>
              <a:t>	700</a:t>
            </a:r>
          </a:p>
          <a:p>
            <a:r>
              <a:rPr lang="sv-SE" dirty="0" err="1" smtClean="0">
                <a:solidFill>
                  <a:schemeClr val="tx1"/>
                </a:solidFill>
              </a:rPr>
              <a:t>Thread</a:t>
            </a:r>
            <a:r>
              <a:rPr lang="sv-SE" dirty="0" smtClean="0">
                <a:solidFill>
                  <a:schemeClr val="tx1"/>
                </a:solidFill>
              </a:rPr>
              <a:t> 2 </a:t>
            </a:r>
            <a:r>
              <a:rPr lang="sv-SE" dirty="0" err="1" smtClean="0">
                <a:solidFill>
                  <a:schemeClr val="tx1"/>
                </a:solidFill>
              </a:rPr>
              <a:t>amount</a:t>
            </a:r>
            <a:r>
              <a:rPr lang="sv-SE" dirty="0" smtClean="0">
                <a:solidFill>
                  <a:schemeClr val="tx1"/>
                </a:solidFill>
              </a:rPr>
              <a:t>:	</a:t>
            </a:r>
            <a:r>
              <a:rPr lang="sv-SE" dirty="0" smtClean="0">
                <a:solidFill>
                  <a:srgbClr val="DB5151"/>
                </a:solidFill>
              </a:rPr>
              <a:t>	800</a:t>
            </a:r>
            <a:endParaRPr lang="sv-SE" dirty="0">
              <a:solidFill>
                <a:srgbClr val="DB51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082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628 0.09583 L 0.59714 0.0958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3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812 0.09491 L 0.61015 0.0949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0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7 0.22407 L 0.51967 0.2192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92" y="-25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3" presetClass="path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7369 0.22408 L 0.53828 0.21875 " pathEditMode="relative" rAng="0" ptsTypes="AA">
                                      <p:cBhvr>
                                        <p:cTn id="14" dur="1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229" y="-2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7" grpId="0" animBg="1"/>
      <p:bldP spid="17" grpId="1" animBg="1"/>
      <p:bldP spid="18" grpId="0" animBg="1"/>
      <p:bldP spid="19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92020" y="-102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b="1" dirty="0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Felhantering i Java, C# och C</a:t>
            </a:r>
            <a:endParaRPr lang="sv-SE" sz="5400" b="1" dirty="0">
              <a:effectLst>
                <a:glow rad="1016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9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580" y="0"/>
            <a:ext cx="984683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1552073" y="4638739"/>
            <a:ext cx="5121333" cy="1978629"/>
          </a:xfrm>
          <a:prstGeom prst="wedgeRoundRectCallout">
            <a:avLst>
              <a:gd name="adj1" fmla="val 67966"/>
              <a:gd name="adj2" fmla="val -41884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Leaky</a:t>
            </a:r>
            <a:r>
              <a:rPr lang="sv-SE" b="1" dirty="0"/>
              <a:t> </a:t>
            </a:r>
            <a:r>
              <a:rPr lang="sv-SE" b="1" dirty="0" err="1"/>
              <a:t>abstraction</a:t>
            </a:r>
            <a:r>
              <a:rPr lang="sv-SE" b="1" dirty="0"/>
              <a:t>, </a:t>
            </a:r>
            <a:r>
              <a:rPr lang="sv-SE" b="1" dirty="0" err="1"/>
              <a:t>exceptiontyper</a:t>
            </a:r>
            <a:r>
              <a:rPr lang="sv-SE" b="1" dirty="0"/>
              <a:t> från ett lägre lager kan läcka uppåt i arkitekturen.</a:t>
            </a:r>
          </a:p>
          <a:p>
            <a:endParaRPr lang="sv-SE" b="1" dirty="0"/>
          </a:p>
          <a:p>
            <a:r>
              <a:rPr lang="sv-SE" b="1" dirty="0"/>
              <a:t>Vet presentationslagret vad det ska göra med ett </a:t>
            </a:r>
            <a:r>
              <a:rPr lang="sv-SE" b="1" dirty="0" err="1"/>
              <a:t>EntityFrameworkPropertyNotMappedException</a:t>
            </a:r>
            <a:r>
              <a:rPr lang="sv-SE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5272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Kaffemaskin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523220"/>
            <a:chOff x="4327561" y="4543487"/>
            <a:chExt cx="2168626" cy="52322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27631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pengar</a:t>
              </a:r>
            </a:p>
            <a:p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Slut på bönor!</a:t>
              </a:r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Service-tekniker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300720" cy="1002106"/>
            <a:chOff x="8043146" y="3511999"/>
            <a:chExt cx="1300720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2228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Fyll på bönor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894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Får kaffe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Jag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6337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Lägg i mer pengar</a:t>
              </a: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3083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/>
                <a:t>Slut på bönor!</a:t>
              </a:r>
              <a:endParaRPr lang="sv-SE" sz="1400" b="1" dirty="0"/>
            </a:p>
          </p:txBody>
        </p:sp>
      </p:grpSp>
      <p:grpSp>
        <p:nvGrpSpPr>
          <p:cNvPr id="24" name="Error"/>
          <p:cNvGrpSpPr/>
          <p:nvPr/>
        </p:nvGrpSpPr>
        <p:grpSpPr>
          <a:xfrm>
            <a:off x="5101169" y="4158678"/>
            <a:ext cx="1259463" cy="1274018"/>
            <a:chOff x="4665409" y="4631482"/>
            <a:chExt cx="1610726" cy="1629341"/>
          </a:xfrm>
        </p:grpSpPr>
        <p:grpSp>
          <p:nvGrpSpPr>
            <p:cNvPr id="25" name="Group 24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6" name="Cross 25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73311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4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Application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Manage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 smtClean="0"/>
                <a:t>Validation</a:t>
              </a:r>
              <a:r>
                <a:rPr lang="sv-SE" sz="1400" b="1" dirty="0" smtClean="0"/>
                <a:t> </a:t>
              </a:r>
              <a:r>
                <a:rPr lang="sv-SE" sz="1400" b="1" dirty="0" err="1" smtClean="0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 smtClean="0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Supervise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Alla </a:t>
            </a:r>
            <a:r>
              <a:rPr lang="sv-SE" b="1" dirty="0" err="1" smtClean="0"/>
              <a:t>actors</a:t>
            </a:r>
            <a:r>
              <a:rPr lang="sv-SE" b="1" dirty="0" smtClean="0"/>
              <a:t> har en supervisor som bestämmer vad som ska ske när ett fel uppstår.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En supervisor kan välja att:</a:t>
            </a:r>
          </a:p>
          <a:p>
            <a:r>
              <a:rPr lang="sv-SE" b="1" dirty="0" smtClean="0"/>
              <a:t>Tvinga en omstart</a:t>
            </a:r>
          </a:p>
          <a:p>
            <a:r>
              <a:rPr lang="sv-SE" b="1" dirty="0" smtClean="0"/>
              <a:t>Stoppa</a:t>
            </a:r>
          </a:p>
          <a:p>
            <a:r>
              <a:rPr lang="sv-SE" b="1" dirty="0" smtClean="0"/>
              <a:t>Ignorera felet</a:t>
            </a:r>
          </a:p>
          <a:p>
            <a:r>
              <a:rPr lang="sv-SE" b="1" dirty="0" smtClean="0"/>
              <a:t>Eskalera felet till sin egen supervisor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9256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46081" y="226291"/>
            <a:ext cx="11961091" cy="66317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MyActor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sv-SE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ReceiveActor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OneForOneStrategy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maxNumberOfRetries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10,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duration: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TimeSpan.FromSeconds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(30),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decider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x =&gt;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ArithmeticException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Directive.Resume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(x 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NotSupportedException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Directive.Stop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v-SE" sz="1800" dirty="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Directive.Restart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});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2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9880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gradFill flip="none" rotWithShape="1">
            <a:gsLst>
              <a:gs pos="0">
                <a:srgbClr val="43BFF7"/>
              </a:gs>
              <a:gs pos="32000">
                <a:srgbClr val="43BFF7"/>
              </a:gs>
            </a:gsLst>
            <a:lin ang="16200000" scaled="1"/>
            <a:tileRect/>
          </a:gra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7273" y="1795897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”System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261" y="1795897"/>
            <a:ext cx="12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16840" y="651974"/>
            <a:ext cx="17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tx1">
                    <a:lumMod val="85000"/>
                  </a:schemeClr>
                </a:solidFill>
              </a:rPr>
              <a:t>Root</a:t>
            </a:r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err="1"/>
              <a:t>user</a:t>
            </a:r>
            <a:endParaRPr lang="sv-SE" sz="1400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400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37962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  <a:r>
              <a:rPr lang="sv-SE" sz="1400" b="1" dirty="0" smtClean="0"/>
              <a:t>c1</a:t>
            </a:r>
            <a:endParaRPr lang="sv-SE" sz="1400" b="1" dirty="0"/>
          </a:p>
        </p:txBody>
      </p:sp>
      <p:sp>
        <p:nvSpPr>
          <p:cNvPr id="29" name="Rounded Rectangular Callout 28"/>
          <p:cNvSpPr/>
          <p:nvPr/>
        </p:nvSpPr>
        <p:spPr>
          <a:xfrm>
            <a:off x="574221" y="2878937"/>
            <a:ext cx="2649187" cy="646998"/>
          </a:xfrm>
          <a:prstGeom prst="wedgeRoundRectCallout">
            <a:avLst>
              <a:gd name="adj1" fmla="val 44861"/>
              <a:gd name="adj2" fmla="val 12210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OneForOne</a:t>
            </a:r>
            <a:r>
              <a:rPr lang="sv-SE" sz="1400" b="1" dirty="0"/>
              <a:t> supervisor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1977169" y="5108400"/>
            <a:ext cx="997527" cy="997527"/>
            <a:chOff x="1978560" y="5109171"/>
            <a:chExt cx="997527" cy="997527"/>
          </a:xfrm>
          <a:effectLst/>
        </p:grpSpPr>
        <p:sp>
          <p:nvSpPr>
            <p:cNvPr id="44" name="Oval 43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5" name="Cross 44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8" name="Oval 47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solidFill>
                <a:srgbClr val="DB515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>
                <a:solidFill>
                  <a:schemeClr val="tx1"/>
                </a:solidFill>
              </a:endParaRPr>
            </a:p>
          </p:txBody>
        </p:sp>
        <p:sp>
          <p:nvSpPr>
            <p:cNvPr id="49" name="Cross 48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sp>
        <p:nvSpPr>
          <p:cNvPr id="50" name="Rounded Rectangular Callout 49"/>
          <p:cNvSpPr/>
          <p:nvPr/>
        </p:nvSpPr>
        <p:spPr>
          <a:xfrm>
            <a:off x="9102205" y="2879236"/>
            <a:ext cx="2649187" cy="646998"/>
          </a:xfrm>
          <a:prstGeom prst="wedgeRoundRectCallout">
            <a:avLst>
              <a:gd name="adj1" fmla="val -45971"/>
              <a:gd name="adj2" fmla="val 12953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1400" b="1" dirty="0" err="1"/>
              <a:t>AllForOne</a:t>
            </a:r>
            <a:r>
              <a:rPr lang="sv-SE" sz="1400" b="1" dirty="0"/>
              <a:t> supervisor</a:t>
            </a: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</p:spTree>
    <p:extLst>
      <p:ext uri="{BB962C8B-B14F-4D97-AF65-F5344CB8AC3E}">
        <p14:creationId xmlns:p14="http://schemas.microsoft.com/office/powerpoint/2010/main" val="31362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err="1"/>
              <a:t>PreStart</a:t>
            </a:r>
            <a:endParaRPr lang="sv-SE" b="1" dirty="0" smtClean="0"/>
          </a:p>
          <a:p>
            <a:r>
              <a:rPr lang="sv-SE" b="1" dirty="0" err="1" smtClean="0"/>
              <a:t>PreRestart</a:t>
            </a:r>
            <a:endParaRPr lang="sv-SE" b="1" dirty="0" smtClean="0"/>
          </a:p>
          <a:p>
            <a:r>
              <a:rPr lang="sv-SE" b="1" dirty="0" err="1" smtClean="0"/>
              <a:t>PostRestart</a:t>
            </a:r>
            <a:endParaRPr lang="sv-SE" b="1" dirty="0" smtClean="0"/>
          </a:p>
          <a:p>
            <a:r>
              <a:rPr lang="sv-SE" b="1" dirty="0" err="1"/>
              <a:t>PostStop</a:t>
            </a:r>
            <a:endParaRPr lang="sv-SE" b="1" dirty="0" smtClean="0"/>
          </a:p>
          <a:p>
            <a:endParaRPr lang="sv-SE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37" y="213272"/>
            <a:ext cx="6883079" cy="65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6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Dependency</a:t>
            </a:r>
            <a:r>
              <a:rPr lang="sv-SE" b="1" dirty="0" smtClean="0"/>
              <a:t> </a:t>
            </a:r>
            <a:r>
              <a:rPr lang="sv-SE" b="1" dirty="0" err="1" smtClean="0"/>
              <a:t>Injection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smtClean="0"/>
              <a:t>Container kan användas lokalt</a:t>
            </a:r>
          </a:p>
          <a:p>
            <a:r>
              <a:rPr lang="sv-SE" b="1" dirty="0" smtClean="0"/>
              <a:t>Använd service </a:t>
            </a:r>
            <a:r>
              <a:rPr lang="sv-SE" b="1" dirty="0" err="1" smtClean="0"/>
              <a:t>locator</a:t>
            </a:r>
            <a:r>
              <a:rPr lang="sv-SE" b="1" dirty="0" smtClean="0"/>
              <a:t> för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deployed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43643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794820" y="922376"/>
            <a:ext cx="4763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smtClean="0"/>
              <a:t>Mitt system</a:t>
            </a:r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2000739" y="338189"/>
            <a:ext cx="8181665" cy="5931044"/>
            <a:chOff x="2000739" y="338189"/>
            <a:chExt cx="8181665" cy="5931044"/>
          </a:xfrm>
        </p:grpSpPr>
        <p:cxnSp>
          <p:nvCxnSpPr>
            <p:cNvPr id="53" name="Straight Connector 52"/>
            <p:cNvCxnSpPr>
              <a:stCxn id="73" idx="3"/>
              <a:endCxn id="66" idx="7"/>
            </p:cNvCxnSpPr>
            <p:nvPr/>
          </p:nvCxnSpPr>
          <p:spPr>
            <a:xfrm flipH="1">
              <a:off x="5000949" y="2333243"/>
              <a:ext cx="703529" cy="72937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stCxn id="66" idx="3"/>
              <a:endCxn id="65" idx="7"/>
            </p:cNvCxnSpPr>
            <p:nvPr/>
          </p:nvCxnSpPr>
          <p:spPr>
            <a:xfrm flipH="1">
              <a:off x="3849709" y="3767976"/>
              <a:ext cx="445881" cy="411830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65" idx="3"/>
              <a:endCxn id="78" idx="7"/>
            </p:cNvCxnSpPr>
            <p:nvPr/>
          </p:nvCxnSpPr>
          <p:spPr>
            <a:xfrm flipH="1">
              <a:off x="2852182" y="4885165"/>
              <a:ext cx="292168" cy="520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66" idx="5"/>
              <a:endCxn id="64" idx="1"/>
            </p:cNvCxnSpPr>
            <p:nvPr/>
          </p:nvCxnSpPr>
          <p:spPr>
            <a:xfrm>
              <a:off x="5000949" y="3767976"/>
              <a:ext cx="377193" cy="409348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>
              <a:stCxn id="65" idx="5"/>
              <a:endCxn id="63" idx="1"/>
            </p:cNvCxnSpPr>
            <p:nvPr/>
          </p:nvCxnSpPr>
          <p:spPr>
            <a:xfrm>
              <a:off x="3849709" y="4885165"/>
              <a:ext cx="292168" cy="53262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>
              <a:stCxn id="67" idx="5"/>
              <a:endCxn id="68" idx="1"/>
            </p:cNvCxnSpPr>
            <p:nvPr/>
          </p:nvCxnSpPr>
          <p:spPr>
            <a:xfrm>
              <a:off x="7850672" y="3767975"/>
              <a:ext cx="400090" cy="4093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68" idx="3"/>
              <a:endCxn id="69" idx="7"/>
            </p:cNvCxnSpPr>
            <p:nvPr/>
          </p:nvCxnSpPr>
          <p:spPr>
            <a:xfrm flipH="1">
              <a:off x="7875923" y="4882683"/>
              <a:ext cx="374839" cy="38902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68" idx="4"/>
              <a:endCxn id="70" idx="0"/>
            </p:cNvCxnSpPr>
            <p:nvPr/>
          </p:nvCxnSpPr>
          <p:spPr>
            <a:xfrm>
              <a:off x="8603442" y="5028767"/>
              <a:ext cx="0" cy="96854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73" idx="5"/>
              <a:endCxn id="67" idx="1"/>
            </p:cNvCxnSpPr>
            <p:nvPr/>
          </p:nvCxnSpPr>
          <p:spPr>
            <a:xfrm>
              <a:off x="6409837" y="2333243"/>
              <a:ext cx="735476" cy="72937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68" idx="5"/>
              <a:endCxn id="71" idx="1"/>
            </p:cNvCxnSpPr>
            <p:nvPr/>
          </p:nvCxnSpPr>
          <p:spPr>
            <a:xfrm>
              <a:off x="8956121" y="4882683"/>
              <a:ext cx="374840" cy="39123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995793" y="5271706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4" name="Oval 63"/>
            <p:cNvSpPr/>
            <p:nvPr/>
          </p:nvSpPr>
          <p:spPr>
            <a:xfrm>
              <a:off x="523205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5" name="Oval 64"/>
            <p:cNvSpPr/>
            <p:nvPr/>
          </p:nvSpPr>
          <p:spPr>
            <a:xfrm>
              <a:off x="2998266" y="403372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EF</a:t>
              </a:r>
              <a:endParaRPr lang="sv-SE" sz="1200" b="1" dirty="0"/>
            </a:p>
          </p:txBody>
        </p:sp>
        <p:sp>
          <p:nvSpPr>
            <p:cNvPr id="66" name="Oval 65"/>
            <p:cNvSpPr/>
            <p:nvPr/>
          </p:nvSpPr>
          <p:spPr>
            <a:xfrm>
              <a:off x="4149506" y="291653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DAO</a:t>
              </a:r>
              <a:endParaRPr lang="sv-SE" sz="1200" b="1" dirty="0"/>
            </a:p>
          </p:txBody>
        </p:sp>
        <p:sp>
          <p:nvSpPr>
            <p:cNvPr id="67" name="Oval 66"/>
            <p:cNvSpPr/>
            <p:nvPr/>
          </p:nvSpPr>
          <p:spPr>
            <a:xfrm>
              <a:off x="6999229" y="29165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8" name="Oval 67"/>
            <p:cNvSpPr/>
            <p:nvPr/>
          </p:nvSpPr>
          <p:spPr>
            <a:xfrm>
              <a:off x="8104678" y="403124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69" name="Oval 68"/>
            <p:cNvSpPr/>
            <p:nvPr/>
          </p:nvSpPr>
          <p:spPr>
            <a:xfrm>
              <a:off x="7024480" y="5125623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0" name="Oval 69"/>
            <p:cNvSpPr/>
            <p:nvPr/>
          </p:nvSpPr>
          <p:spPr>
            <a:xfrm>
              <a:off x="8104678" y="5125621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1" name="Oval 70"/>
            <p:cNvSpPr/>
            <p:nvPr/>
          </p:nvSpPr>
          <p:spPr>
            <a:xfrm>
              <a:off x="9184877" y="5127832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cxnSp>
          <p:nvCxnSpPr>
            <p:cNvPr id="72" name="Straight Connector 71"/>
            <p:cNvCxnSpPr>
              <a:stCxn id="76" idx="3"/>
              <a:endCxn id="73" idx="7"/>
            </p:cNvCxnSpPr>
            <p:nvPr/>
          </p:nvCxnSpPr>
          <p:spPr>
            <a:xfrm flipH="1">
              <a:off x="6409837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5558394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BLL</a:t>
              </a:r>
              <a:endParaRPr lang="sv-SE" sz="1200" b="1" dirty="0"/>
            </a:p>
          </p:txBody>
        </p:sp>
        <p:cxnSp>
          <p:nvCxnSpPr>
            <p:cNvPr id="74" name="Straight Connector 73"/>
            <p:cNvCxnSpPr>
              <a:stCxn id="76" idx="5"/>
              <a:endCxn id="75" idx="1"/>
            </p:cNvCxnSpPr>
            <p:nvPr/>
          </p:nvCxnSpPr>
          <p:spPr>
            <a:xfrm>
              <a:off x="7523244" y="1189632"/>
              <a:ext cx="408048" cy="43825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/>
            <p:cNvSpPr/>
            <p:nvPr/>
          </p:nvSpPr>
          <p:spPr>
            <a:xfrm>
              <a:off x="7785208" y="148180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76" name="Oval 75"/>
            <p:cNvSpPr/>
            <p:nvPr/>
          </p:nvSpPr>
          <p:spPr>
            <a:xfrm>
              <a:off x="6671801" y="338189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Service</a:t>
              </a:r>
              <a:endParaRPr lang="sv-SE" sz="1200" b="1" dirty="0"/>
            </a:p>
          </p:txBody>
        </p:sp>
        <p:sp>
          <p:nvSpPr>
            <p:cNvPr id="78" name="Oval 77"/>
            <p:cNvSpPr/>
            <p:nvPr/>
          </p:nvSpPr>
          <p:spPr>
            <a:xfrm>
              <a:off x="2000739" y="5259230"/>
              <a:ext cx="997527" cy="997527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200" b="1" dirty="0" smtClean="0"/>
                <a:t>Entitet</a:t>
              </a:r>
              <a:endParaRPr lang="sv-SE" sz="1200" b="1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94820" y="1792985"/>
            <a:ext cx="1393202" cy="724230"/>
            <a:chOff x="236379" y="3269379"/>
            <a:chExt cx="2115149" cy="1099521"/>
          </a:xfrm>
        </p:grpSpPr>
        <p:sp>
          <p:nvSpPr>
            <p:cNvPr id="79" name="Oval 78"/>
            <p:cNvSpPr/>
            <p:nvPr/>
          </p:nvSpPr>
          <p:spPr>
            <a:xfrm>
              <a:off x="954461" y="3269379"/>
              <a:ext cx="678983" cy="678983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b="1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6379" y="3948362"/>
              <a:ext cx="2115149" cy="4205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200" dirty="0" smtClean="0"/>
                <a:t>Komponent/Objekt</a:t>
              </a:r>
              <a:endParaRPr lang="sv-SE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4486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-425686" y="2514600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8684874" y="1954800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6" name="Down Arrow 125"/>
          <p:cNvSpPr/>
          <p:nvPr/>
        </p:nvSpPr>
        <p:spPr>
          <a:xfrm rot="5400000">
            <a:off x="2351906" y="1956141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0" y="3214798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883447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Oval 128"/>
          <p:cNvSpPr/>
          <p:nvPr/>
        </p:nvSpPr>
        <p:spPr>
          <a:xfrm>
            <a:off x="-2914814" y="932801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3985482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5" name="Straight Connector 24"/>
          <p:cNvCxnSpPr>
            <a:stCxn id="33" idx="3"/>
            <a:endCxn id="31" idx="7"/>
          </p:cNvCxnSpPr>
          <p:nvPr/>
        </p:nvCxnSpPr>
        <p:spPr>
          <a:xfrm flipH="1">
            <a:off x="5730129" y="2943295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31" idx="3"/>
            <a:endCxn id="30" idx="7"/>
          </p:cNvCxnSpPr>
          <p:nvPr/>
        </p:nvCxnSpPr>
        <p:spPr>
          <a:xfrm flipH="1">
            <a:off x="5092323" y="3631140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1" idx="5"/>
            <a:endCxn id="29" idx="1"/>
          </p:cNvCxnSpPr>
          <p:nvPr/>
        </p:nvCxnSpPr>
        <p:spPr>
          <a:xfrm>
            <a:off x="5730129" y="3631140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33" idx="5"/>
            <a:endCxn id="32" idx="1"/>
          </p:cNvCxnSpPr>
          <p:nvPr/>
        </p:nvCxnSpPr>
        <p:spPr>
          <a:xfrm>
            <a:off x="6570547" y="2943295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032570" y="2405317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728431" y="1496257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b="1" dirty="0" err="1" smtClean="0"/>
              <a:t>Actor</a:t>
            </a:r>
            <a:r>
              <a:rPr lang="sv-SE" sz="4000" b="1" dirty="0" smtClean="0"/>
              <a:t> System</a:t>
            </a:r>
            <a:endParaRPr lang="sv-SE" sz="4000" b="1" dirty="0"/>
          </a:p>
        </p:txBody>
      </p:sp>
      <p:sp>
        <p:nvSpPr>
          <p:cNvPr id="29" name="Oval 28"/>
          <p:cNvSpPr/>
          <p:nvPr/>
        </p:nvSpPr>
        <p:spPr>
          <a:xfrm>
            <a:off x="5814904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0" name="Oval 29"/>
          <p:cNvSpPr/>
          <p:nvPr/>
        </p:nvSpPr>
        <p:spPr>
          <a:xfrm>
            <a:off x="4554346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1" name="Oval 30"/>
          <p:cNvSpPr/>
          <p:nvPr/>
        </p:nvSpPr>
        <p:spPr>
          <a:xfrm>
            <a:off x="5192152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2" name="Oval 31"/>
          <p:cNvSpPr/>
          <p:nvPr/>
        </p:nvSpPr>
        <p:spPr>
          <a:xfrm>
            <a:off x="6938387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45437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Elbow Connector 20"/>
          <p:cNvCxnSpPr>
            <a:cxnSpLocks noChangeAspect="1"/>
          </p:cNvCxnSpPr>
          <p:nvPr/>
        </p:nvCxnSpPr>
        <p:spPr>
          <a:xfrm rot="-2700000">
            <a:off x="1837509" y="1297578"/>
            <a:ext cx="964535" cy="261256"/>
          </a:xfrm>
          <a:prstGeom prst="bentConnector3">
            <a:avLst/>
          </a:prstGeom>
          <a:ln w="88900" cap="rnd">
            <a:solidFill>
              <a:srgbClr val="50DE94"/>
            </a:solidFill>
            <a:round/>
            <a:headEnd type="oval" w="sm" len="sm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886393" y="2055223"/>
            <a:ext cx="0" cy="62701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874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568898" y="2033640"/>
            <a:ext cx="6410510" cy="2337192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(account1.Balance &gt; 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account1.Withdraw(amount) 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account2.Deposit(amount) </a:t>
            </a:r>
          </a:p>
          <a:p>
            <a:r>
              <a:rPr lang="en-US" sz="2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1333500" y="901700"/>
            <a:ext cx="241300" cy="2413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092200" y="1022350"/>
            <a:ext cx="241300" cy="2413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68898" y="4660900"/>
            <a:ext cx="254000" cy="2540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68898" y="5041900"/>
            <a:ext cx="254000" cy="254000"/>
          </a:xfrm>
          <a:prstGeom prst="ellipse">
            <a:avLst/>
          </a:prstGeom>
          <a:solidFill>
            <a:srgbClr val="DB515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822898" y="4603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1</a:t>
            </a:r>
            <a:endParaRPr lang="sv-SE" dirty="0"/>
          </a:p>
        </p:txBody>
      </p:sp>
      <p:sp>
        <p:nvSpPr>
          <p:cNvPr id="13" name="TextBox 12"/>
          <p:cNvSpPr txBox="1"/>
          <p:nvPr/>
        </p:nvSpPr>
        <p:spPr>
          <a:xfrm>
            <a:off x="2822898" y="4984234"/>
            <a:ext cx="1097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 smtClean="0"/>
              <a:t>Thread</a:t>
            </a:r>
            <a:r>
              <a:rPr lang="sv-SE" dirty="0" smtClean="0"/>
              <a:t> 2</a:t>
            </a:r>
            <a:endParaRPr lang="sv-SE" dirty="0"/>
          </a:p>
        </p:txBody>
      </p:sp>
      <p:sp>
        <p:nvSpPr>
          <p:cNvPr id="14" name="TextBox 13"/>
          <p:cNvSpPr txBox="1"/>
          <p:nvPr/>
        </p:nvSpPr>
        <p:spPr>
          <a:xfrm>
            <a:off x="2568898" y="1334608"/>
            <a:ext cx="2239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2400" dirty="0" smtClean="0">
                <a:latin typeface="+mj-lt"/>
              </a:rPr>
              <a:t>Race </a:t>
            </a:r>
            <a:r>
              <a:rPr lang="sv-SE" sz="2400" dirty="0" err="1" smtClean="0">
                <a:latin typeface="+mj-lt"/>
              </a:rPr>
              <a:t>condition</a:t>
            </a:r>
            <a:endParaRPr lang="sv-SE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481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039 -4.07407E-6 L -0.00039 -4.07407E-6 C 0.00339 0.02686 -0.02721 0.11667 0.02331 0.16505 C 0.0849 0.22408 0.60026 0.14653 0.59714 0.20834 C 0.59349 0.2676 0.08893 0.21852 0.08672 0.28102 C 0.13906 0.34213 0.57461 0.29445 0.55925 0.33912 C 0.58529 0.36598 0.18125 0.3213 0.08945 0.36019 C 0.03997 0.41042 0.55664 0.35787 0.55703 0.40602 C 0.58386 0.45162 0.06393 0.36968 0.0306 0.43797 C 0.00391 0.49607 0.01667 0.51713 0.00886 0.56922 L 0.00886 0.5713 " pathEditMode="relative" rAng="0" ptsTypes="AAAAAAAAAAA">
                                      <p:cBhvr>
                                        <p:cTn id="6" dur="6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85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04 -0.0213 L -0.00404 -0.02107 C -0.00026 0.00671 -0.03086 0.10092 0.01966 0.15162 C 0.08125 0.21365 0.59661 0.13217 0.59349 0.19699 C 0.58984 0.25926 0.08529 0.20764 0.08307 0.27338 C 0.13542 0.33727 0.57096 0.28703 0.5556 0.33426 C 0.58164 0.36227 0.1776 0.31527 0.08581 0.35625 C 0.03633 0.40902 0.55299 0.35393 0.55338 0.40439 C 0.58021 0.45208 0.06029 0.3662 0.02695 0.43773 C 0.00026 0.49884 0.01302 0.52083 0.00521 0.57523 L 0.00521 0.57777 " pathEditMode="relative" rAng="0" ptsTypes="AAAAAAAAAAA">
                                      <p:cBhvr>
                                        <p:cTn id="8" dur="7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583" y="2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smtClean="0"/>
              <a:t>The </a:t>
            </a:r>
            <a:r>
              <a:rPr lang="sv-SE" sz="8000" b="1" dirty="0" smtClean="0">
                <a:solidFill>
                  <a:srgbClr val="B04242"/>
                </a:solidFill>
              </a:rPr>
              <a:t>End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00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Oval 69"/>
          <p:cNvSpPr/>
          <p:nvPr/>
        </p:nvSpPr>
        <p:spPr>
          <a:xfrm>
            <a:off x="4372457" y="85725"/>
            <a:ext cx="2828443" cy="2619965"/>
          </a:xfrm>
          <a:prstGeom prst="ellipse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10498866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Guardian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10498866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0498866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7800975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7800975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7800975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5103084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br>
              <a:rPr lang="sv-SE" sz="1100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5103084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5103084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>
                <a:solidFill>
                  <a:schemeClr val="tx1"/>
                </a:solidFill>
              </a:rPr>
              <a:t>Guardian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76201" y="4679615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6200" y="2896123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76201" y="1112631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6200" y="5498976"/>
            <a:ext cx="3717584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ActorPath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510308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ActorRef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780097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ActorCell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049886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</a:t>
            </a:r>
            <a:endParaRPr lang="sv-SE" sz="1400" b="1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387693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87693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3876933" y="3187502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3876934" y="280156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876932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3876933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57482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57482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658087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658087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574824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574825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927271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927271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927271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27271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9272713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9272714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5" name="Straight Arrow Connector 104"/>
          <p:cNvCxnSpPr/>
          <p:nvPr/>
        </p:nvCxnSpPr>
        <p:spPr>
          <a:xfrm rot="2700000">
            <a:off x="6433355" y="2301467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 rot="2700000">
            <a:off x="6635721" y="1989980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07" name="Straight Arrow Connector 106"/>
          <p:cNvCxnSpPr/>
          <p:nvPr/>
        </p:nvCxnSpPr>
        <p:spPr>
          <a:xfrm rot="18900000">
            <a:off x="6434013" y="4121440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 rot="18900000">
            <a:off x="6291693" y="3794452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Children</a:t>
            </a:r>
            <a:endParaRPr lang="sv-SE" dirty="0"/>
          </a:p>
        </p:txBody>
      </p:sp>
      <p:sp>
        <p:nvSpPr>
          <p:cNvPr id="109" name="TextBox 108"/>
          <p:cNvSpPr txBox="1"/>
          <p:nvPr/>
        </p:nvSpPr>
        <p:spPr>
          <a:xfrm>
            <a:off x="4556380" y="505516"/>
            <a:ext cx="24671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400" dirty="0" err="1" smtClean="0"/>
              <a:t>ActorSystem</a:t>
            </a:r>
            <a:endParaRPr lang="sv-SE" sz="1400" dirty="0" smtClean="0"/>
          </a:p>
          <a:p>
            <a:pPr algn="ctr"/>
            <a:r>
              <a:rPr lang="sv-SE" sz="1400" dirty="0" err="1"/>
              <a:t>akka.tcp</a:t>
            </a:r>
            <a:r>
              <a:rPr lang="sv-SE" sz="1400" dirty="0"/>
              <a:t>://sys@host:8080/</a:t>
            </a:r>
            <a:r>
              <a:rPr lang="sv-SE" sz="1400" dirty="0" err="1"/>
              <a:t>user</a:t>
            </a:r>
            <a:endParaRPr lang="sv-SE" sz="1400" dirty="0"/>
          </a:p>
          <a:p>
            <a:pPr algn="ctr"/>
            <a:endParaRPr lang="sv-SE" sz="1400" dirty="0"/>
          </a:p>
        </p:txBody>
      </p:sp>
      <p:cxnSp>
        <p:nvCxnSpPr>
          <p:cNvPr id="110" name="Straight Arrow Connector 109"/>
          <p:cNvCxnSpPr/>
          <p:nvPr/>
        </p:nvCxnSpPr>
        <p:spPr>
          <a:xfrm>
            <a:off x="1940473" y="3633731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692824" y="390632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12" name="Straight Arrow Connector 111"/>
          <p:cNvCxnSpPr/>
          <p:nvPr/>
        </p:nvCxnSpPr>
        <p:spPr>
          <a:xfrm>
            <a:off x="1940473" y="1850239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692824" y="212283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6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35" name="Group 34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37" name="Oval 36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42" name="Rounded Rectangle 41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9" name="Snip Single Corner Rectangle 28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4" name="Group 3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7" name="Rounded Rectangle 6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19" name="Group 18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8" name="Can 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21" name="Snip Single Corner Rectangle 20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Snip Single Corner Rectangle 25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7" name="Snip Single Corner Rectangle 26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8" name="Snip Single Corner Rectangle 27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Rectangle 32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5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91074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Snip Single Corner Rectangle 32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Snip Single Corner Rectangle 34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Snip Single Corner Rectangle 36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</p:spTree>
    <p:extLst>
      <p:ext uri="{BB962C8B-B14F-4D97-AF65-F5344CB8AC3E}">
        <p14:creationId xmlns:p14="http://schemas.microsoft.com/office/powerpoint/2010/main" val="284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Snip Single Corner Rectangle 20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2" name="Snip Single Corner Rectangle 21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3" name="Snip Single Corner Rectangle 22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</p:spTree>
    <p:extLst>
      <p:ext uri="{BB962C8B-B14F-4D97-AF65-F5344CB8AC3E}">
        <p14:creationId xmlns:p14="http://schemas.microsoft.com/office/powerpoint/2010/main" val="361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090628" y="33832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ight Arrow 4"/>
          <p:cNvSpPr/>
          <p:nvPr/>
        </p:nvSpPr>
        <p:spPr>
          <a:xfrm>
            <a:off x="1090628" y="24775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090629" y="15645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Rounded Rectangle 6"/>
          <p:cNvSpPr/>
          <p:nvPr/>
        </p:nvSpPr>
        <p:spPr>
          <a:xfrm>
            <a:off x="1393118" y="14151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575335" y="14151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58815" y="14151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393117" y="23142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29551" y="23191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93118" y="32338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392954" y="32338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-234013" y="22806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61713" y="23142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</p:spTree>
    <p:extLst>
      <p:ext uri="{BB962C8B-B14F-4D97-AF65-F5344CB8AC3E}">
        <p14:creationId xmlns:p14="http://schemas.microsoft.com/office/powerpoint/2010/main" val="2591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4561831" y="1266370"/>
            <a:ext cx="2814900" cy="5381164"/>
            <a:chOff x="4551141" y="1101828"/>
            <a:chExt cx="2814900" cy="5381164"/>
          </a:xfrm>
        </p:grpSpPr>
        <p:sp>
          <p:nvSpPr>
            <p:cNvPr id="18" name="Octagon 17"/>
            <p:cNvSpPr/>
            <p:nvPr/>
          </p:nvSpPr>
          <p:spPr>
            <a:xfrm>
              <a:off x="4551141" y="1101828"/>
              <a:ext cx="2814899" cy="5381164"/>
            </a:xfrm>
            <a:prstGeom prst="octagon">
              <a:avLst>
                <a:gd name="adj" fmla="val 5708"/>
              </a:avLst>
            </a:prstGeom>
            <a:solidFill>
              <a:srgbClr val="292929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93773" y="4440731"/>
              <a:ext cx="11430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Server</a:t>
              </a:r>
              <a:endParaRPr lang="sv-SE" b="1" dirty="0"/>
            </a:p>
          </p:txBody>
        </p:sp>
        <p:sp>
          <p:nvSpPr>
            <p:cNvPr id="20" name="Octagon 14"/>
            <p:cNvSpPr/>
            <p:nvPr/>
          </p:nvSpPr>
          <p:spPr>
            <a:xfrm>
              <a:off x="4711816" y="1101828"/>
              <a:ext cx="2654225" cy="5381164"/>
            </a:xfrm>
            <a:custGeom>
              <a:avLst/>
              <a:gdLst>
                <a:gd name="connsiteX0" fmla="*/ 0 w 2814899"/>
                <a:gd name="connsiteY0" fmla="*/ 160674 h 5381164"/>
                <a:gd name="connsiteX1" fmla="*/ 160674 w 2814899"/>
                <a:gd name="connsiteY1" fmla="*/ 0 h 5381164"/>
                <a:gd name="connsiteX2" fmla="*/ 2654225 w 2814899"/>
                <a:gd name="connsiteY2" fmla="*/ 0 h 5381164"/>
                <a:gd name="connsiteX3" fmla="*/ 2814899 w 2814899"/>
                <a:gd name="connsiteY3" fmla="*/ 160674 h 5381164"/>
                <a:gd name="connsiteX4" fmla="*/ 2814899 w 2814899"/>
                <a:gd name="connsiteY4" fmla="*/ 5220490 h 5381164"/>
                <a:gd name="connsiteX5" fmla="*/ 2654225 w 2814899"/>
                <a:gd name="connsiteY5" fmla="*/ 5381164 h 5381164"/>
                <a:gd name="connsiteX6" fmla="*/ 160674 w 2814899"/>
                <a:gd name="connsiteY6" fmla="*/ 5381164 h 5381164"/>
                <a:gd name="connsiteX7" fmla="*/ 0 w 2814899"/>
                <a:gd name="connsiteY7" fmla="*/ 5220490 h 5381164"/>
                <a:gd name="connsiteX8" fmla="*/ 0 w 2814899"/>
                <a:gd name="connsiteY8" fmla="*/ 160674 h 5381164"/>
                <a:gd name="connsiteX0" fmla="*/ 0 w 2814899"/>
                <a:gd name="connsiteY0" fmla="*/ 164330 h 5384820"/>
                <a:gd name="connsiteX1" fmla="*/ 160674 w 2814899"/>
                <a:gd name="connsiteY1" fmla="*/ 3656 h 5384820"/>
                <a:gd name="connsiteX2" fmla="*/ 1335039 w 2814899"/>
                <a:gd name="connsiteY2" fmla="*/ 0 h 5384820"/>
                <a:gd name="connsiteX3" fmla="*/ 2654225 w 2814899"/>
                <a:gd name="connsiteY3" fmla="*/ 3656 h 5384820"/>
                <a:gd name="connsiteX4" fmla="*/ 2814899 w 2814899"/>
                <a:gd name="connsiteY4" fmla="*/ 164330 h 5384820"/>
                <a:gd name="connsiteX5" fmla="*/ 2814899 w 2814899"/>
                <a:gd name="connsiteY5" fmla="*/ 5224146 h 5384820"/>
                <a:gd name="connsiteX6" fmla="*/ 2654225 w 2814899"/>
                <a:gd name="connsiteY6" fmla="*/ 5384820 h 5384820"/>
                <a:gd name="connsiteX7" fmla="*/ 160674 w 2814899"/>
                <a:gd name="connsiteY7" fmla="*/ 5384820 h 5384820"/>
                <a:gd name="connsiteX8" fmla="*/ 0 w 2814899"/>
                <a:gd name="connsiteY8" fmla="*/ 5224146 h 5384820"/>
                <a:gd name="connsiteX9" fmla="*/ 0 w 2814899"/>
                <a:gd name="connsiteY9" fmla="*/ 164330 h 5384820"/>
                <a:gd name="connsiteX0" fmla="*/ 0 w 2814899"/>
                <a:gd name="connsiteY0" fmla="*/ 164330 h 5384820"/>
                <a:gd name="connsiteX1" fmla="*/ 1335039 w 2814899"/>
                <a:gd name="connsiteY1" fmla="*/ 0 h 5384820"/>
                <a:gd name="connsiteX2" fmla="*/ 2654225 w 2814899"/>
                <a:gd name="connsiteY2" fmla="*/ 3656 h 5384820"/>
                <a:gd name="connsiteX3" fmla="*/ 2814899 w 2814899"/>
                <a:gd name="connsiteY3" fmla="*/ 164330 h 5384820"/>
                <a:gd name="connsiteX4" fmla="*/ 2814899 w 2814899"/>
                <a:gd name="connsiteY4" fmla="*/ 5224146 h 5384820"/>
                <a:gd name="connsiteX5" fmla="*/ 2654225 w 2814899"/>
                <a:gd name="connsiteY5" fmla="*/ 5384820 h 5384820"/>
                <a:gd name="connsiteX6" fmla="*/ 160674 w 2814899"/>
                <a:gd name="connsiteY6" fmla="*/ 5384820 h 5384820"/>
                <a:gd name="connsiteX7" fmla="*/ 0 w 2814899"/>
                <a:gd name="connsiteY7" fmla="*/ 5224146 h 5384820"/>
                <a:gd name="connsiteX8" fmla="*/ 0 w 2814899"/>
                <a:gd name="connsiteY8" fmla="*/ 164330 h 5384820"/>
                <a:gd name="connsiteX0" fmla="*/ 0 w 2814899"/>
                <a:gd name="connsiteY0" fmla="*/ 160674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7" fmla="*/ 0 w 2814899"/>
                <a:gd name="connsiteY7" fmla="*/ 160674 h 5381164"/>
                <a:gd name="connsiteX0" fmla="*/ 0 w 2814899"/>
                <a:gd name="connsiteY0" fmla="*/ 5220490 h 5381164"/>
                <a:gd name="connsiteX1" fmla="*/ 2654225 w 2814899"/>
                <a:gd name="connsiteY1" fmla="*/ 0 h 5381164"/>
                <a:gd name="connsiteX2" fmla="*/ 2814899 w 2814899"/>
                <a:gd name="connsiteY2" fmla="*/ 160674 h 5381164"/>
                <a:gd name="connsiteX3" fmla="*/ 2814899 w 2814899"/>
                <a:gd name="connsiteY3" fmla="*/ 5220490 h 5381164"/>
                <a:gd name="connsiteX4" fmla="*/ 2654225 w 2814899"/>
                <a:gd name="connsiteY4" fmla="*/ 5381164 h 5381164"/>
                <a:gd name="connsiteX5" fmla="*/ 160674 w 2814899"/>
                <a:gd name="connsiteY5" fmla="*/ 5381164 h 5381164"/>
                <a:gd name="connsiteX6" fmla="*/ 0 w 2814899"/>
                <a:gd name="connsiteY6" fmla="*/ 5220490 h 5381164"/>
                <a:gd name="connsiteX0" fmla="*/ 0 w 2654225"/>
                <a:gd name="connsiteY0" fmla="*/ 5381164 h 5381164"/>
                <a:gd name="connsiteX1" fmla="*/ 2493551 w 2654225"/>
                <a:gd name="connsiteY1" fmla="*/ 0 h 5381164"/>
                <a:gd name="connsiteX2" fmla="*/ 2654225 w 2654225"/>
                <a:gd name="connsiteY2" fmla="*/ 160674 h 5381164"/>
                <a:gd name="connsiteX3" fmla="*/ 2654225 w 2654225"/>
                <a:gd name="connsiteY3" fmla="*/ 5220490 h 5381164"/>
                <a:gd name="connsiteX4" fmla="*/ 2493551 w 2654225"/>
                <a:gd name="connsiteY4" fmla="*/ 5381164 h 5381164"/>
                <a:gd name="connsiteX5" fmla="*/ 0 w 2654225"/>
                <a:gd name="connsiteY5" fmla="*/ 5381164 h 538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54225" h="5381164">
                  <a:moveTo>
                    <a:pt x="0" y="5381164"/>
                  </a:moveTo>
                  <a:lnTo>
                    <a:pt x="2493551" y="0"/>
                  </a:lnTo>
                  <a:lnTo>
                    <a:pt x="2654225" y="160674"/>
                  </a:lnTo>
                  <a:lnTo>
                    <a:pt x="2654225" y="5220490"/>
                  </a:lnTo>
                  <a:lnTo>
                    <a:pt x="2493551" y="5381164"/>
                  </a:lnTo>
                  <a:lnTo>
                    <a:pt x="0" y="5381164"/>
                  </a:lnTo>
                  <a:close/>
                </a:path>
              </a:pathLst>
            </a:custGeom>
            <a:solidFill>
              <a:schemeClr val="bg1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4896471" y="1743598"/>
              <a:ext cx="2126756" cy="4409423"/>
              <a:chOff x="1567014" y="2095750"/>
              <a:chExt cx="1300011" cy="2695325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1568551" y="2095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084438" y="4524375"/>
                <a:ext cx="266700" cy="266700"/>
              </a:xfrm>
              <a:prstGeom prst="ellipse">
                <a:avLst/>
              </a:prstGeom>
              <a:solidFill>
                <a:srgbClr val="43BFF7">
                  <a:alpha val="9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/>
              </a:p>
            </p:txBody>
          </p:sp>
          <p:sp>
            <p:nvSpPr>
              <p:cNvPr id="24" name="Rounded Rectangle 23"/>
              <p:cNvSpPr/>
              <p:nvPr/>
            </p:nvSpPr>
            <p:spPr>
              <a:xfrm>
                <a:off x="1568551" y="2524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5" name="Rounded Rectangle 24"/>
              <p:cNvSpPr/>
              <p:nvPr/>
            </p:nvSpPr>
            <p:spPr>
              <a:xfrm>
                <a:off x="1568551" y="2953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>
                <a:off x="1567014" y="3382750"/>
                <a:ext cx="1298474" cy="258050"/>
              </a:xfrm>
              <a:prstGeom prst="roundRect">
                <a:avLst/>
              </a:prstGeom>
              <a:solidFill>
                <a:srgbClr val="637B9B">
                  <a:alpha val="23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1567014" y="43117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>
                <a:off x="1567014" y="4139550"/>
                <a:ext cx="1298474" cy="84600"/>
              </a:xfrm>
              <a:prstGeom prst="roundRect">
                <a:avLst/>
              </a:prstGeom>
              <a:solidFill>
                <a:srgbClr val="637B9B">
                  <a:alpha val="21000"/>
                </a:srgbClr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99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151184" y="1927462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ounded Rectangle 4"/>
          <p:cNvSpPr/>
          <p:nvPr/>
        </p:nvSpPr>
        <p:spPr>
          <a:xfrm>
            <a:off x="135900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236576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34712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389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6065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201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48781" y="1770663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355544" y="1770663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336908" y="1763342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86748" y="1770663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Vad är </a:t>
            </a:r>
            <a:r>
              <a:rPr lang="sv-SE" b="1" dirty="0" smtClean="0"/>
              <a:t>akka.net</a:t>
            </a:r>
            <a:r>
              <a:rPr lang="sv-SE" b="1" dirty="0" smtClean="0">
                <a:solidFill>
                  <a:srgbClr val="B04242"/>
                </a:solidFill>
              </a:rPr>
              <a:t> </a:t>
            </a:r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?</a:t>
            </a:r>
            <a:endParaRPr lang="sv-S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Akka.NET är ett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toolkit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för programmering enligt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Ursprungligen skrivet i Scala för JVM. </a:t>
            </a:r>
            <a:br>
              <a:rPr lang="sv-SE" b="1" dirty="0" smtClean="0"/>
            </a:br>
            <a:r>
              <a:rPr lang="sv-SE" b="1" dirty="0" smtClean="0"/>
              <a:t>Portat till CLR (snart även Mono)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Syftet är att erbjuda utvecklare en högre abstraktionsnivå för att skriva feltoleranta, skalbara och samtidiga(</a:t>
            </a:r>
            <a:r>
              <a:rPr lang="sv-SE" b="1" dirty="0" err="1"/>
              <a:t>c</a:t>
            </a:r>
            <a:r>
              <a:rPr lang="sv-SE" b="1" dirty="0" err="1" smtClean="0"/>
              <a:t>oncurrent</a:t>
            </a:r>
            <a:r>
              <a:rPr lang="sv-SE" b="1" dirty="0" smtClean="0"/>
              <a:t>) system.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0235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4249356" y="1631090"/>
            <a:ext cx="757989" cy="1239121"/>
            <a:chOff x="934190" y="2550866"/>
            <a:chExt cx="10419610" cy="1740012"/>
          </a:xfrm>
        </p:grpSpPr>
        <p:sp>
          <p:nvSpPr>
            <p:cNvPr id="7" name="Right Arrow 6"/>
            <p:cNvSpPr/>
            <p:nvPr/>
          </p:nvSpPr>
          <p:spPr>
            <a:xfrm>
              <a:off x="934191" y="2550866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934191" y="3023778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34190" y="3496690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34190" y="3969602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0"/>
          <a:stretch/>
        </p:blipFill>
        <p:spPr>
          <a:xfrm>
            <a:off x="-1" y="3145133"/>
            <a:ext cx="12195187" cy="371286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Inga problem!</a:t>
            </a:r>
            <a:endParaRPr lang="sv-SE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55897" y="1871656"/>
            <a:ext cx="2860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400" b="1" dirty="0" smtClean="0"/>
              <a:t>X 1 000 000</a:t>
            </a:r>
            <a:endParaRPr lang="sv-SE" sz="4400" b="1" dirty="0"/>
          </a:p>
        </p:txBody>
      </p:sp>
      <p:sp>
        <p:nvSpPr>
          <p:cNvPr id="12" name="Rectangle 11"/>
          <p:cNvSpPr/>
          <p:nvPr/>
        </p:nvSpPr>
        <p:spPr>
          <a:xfrm flipH="1" flipV="1">
            <a:off x="-1" y="3122273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35831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smtClean="0"/>
              <a:t>..uh oh!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sv-SE" b="1" dirty="0" smtClean="0">
                <a:effectLst/>
              </a:rPr>
              <a:t>Minnesallokering </a:t>
            </a:r>
          </a:p>
          <a:p>
            <a:r>
              <a:rPr lang="sv-SE" b="1" dirty="0"/>
              <a:t>Race </a:t>
            </a:r>
            <a:r>
              <a:rPr lang="sv-SE" b="1" dirty="0" err="1" smtClean="0"/>
              <a:t>Conditions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Context</a:t>
            </a:r>
            <a:r>
              <a:rPr lang="sv-SE" b="1" dirty="0" smtClean="0">
                <a:effectLst/>
              </a:rPr>
              <a:t> </a:t>
            </a:r>
            <a:r>
              <a:rPr lang="sv-SE" b="1" dirty="0" err="1" smtClean="0">
                <a:effectLst/>
              </a:rPr>
              <a:t>Switching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Deadlocks</a:t>
            </a:r>
            <a:endParaRPr lang="sv-SE" b="1" dirty="0">
              <a:effectLst/>
            </a:endParaRPr>
          </a:p>
          <a:p>
            <a:r>
              <a:rPr lang="sv-SE" b="1" dirty="0" err="1" smtClean="0">
                <a:effectLst/>
              </a:rPr>
              <a:t>Livelocks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Svår/rörig kod – </a:t>
            </a:r>
            <a:r>
              <a:rPr lang="sv-SE" b="1" dirty="0" err="1" smtClean="0">
                <a:effectLst/>
              </a:rPr>
              <a:t>Monitor.TryEnter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WaitHandle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AutoResetEvent</a:t>
            </a:r>
            <a:r>
              <a:rPr lang="sv-SE" b="1" dirty="0" smtClean="0">
                <a:effectLst/>
              </a:rPr>
              <a:t> etc.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Felhantering?</a:t>
            </a:r>
          </a:p>
          <a:p>
            <a:r>
              <a:rPr lang="sv-SE" b="1" dirty="0" smtClean="0">
                <a:effectLst/>
              </a:rPr>
              <a:t>(</a:t>
            </a:r>
            <a:r>
              <a:rPr lang="sv-SE" b="1" dirty="0" err="1" smtClean="0">
                <a:effectLst/>
              </a:rPr>
              <a:t>Blocking</a:t>
            </a:r>
            <a:r>
              <a:rPr lang="sv-SE" b="1" dirty="0" smtClean="0">
                <a:effectLst/>
              </a:rPr>
              <a:t> IO)</a:t>
            </a:r>
            <a:endParaRPr lang="sv-SE" b="1" dirty="0">
              <a:effectLst/>
            </a:endParaRPr>
          </a:p>
          <a:p>
            <a:pPr marL="0" indent="0">
              <a:buNone/>
            </a:pPr>
            <a:endParaRPr lang="sv-SE" b="1" dirty="0" smtClean="0">
              <a:effectLst/>
            </a:endParaRPr>
          </a:p>
          <a:p>
            <a:pPr marL="0" indent="0">
              <a:buNone/>
            </a:pPr>
            <a:endParaRPr lang="sv-SE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288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Minnesallokering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07794" y="1690688"/>
            <a:ext cx="777641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1MB på 32bit, 4MB på 64bit </a:t>
            </a:r>
          </a:p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…per tråd!!</a:t>
            </a:r>
          </a:p>
        </p:txBody>
      </p:sp>
    </p:spTree>
    <p:extLst>
      <p:ext uri="{BB962C8B-B14F-4D97-AF65-F5344CB8AC3E}">
        <p14:creationId xmlns:p14="http://schemas.microsoft.com/office/powerpoint/2010/main" val="171471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8329"/>
          <a:stretch/>
        </p:blipFill>
        <p:spPr>
          <a:xfrm>
            <a:off x="0" y="2172235"/>
            <a:ext cx="12192000" cy="467373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Context</a:t>
            </a:r>
            <a:r>
              <a:rPr lang="sv-SE" b="1" dirty="0" smtClean="0"/>
              <a:t> </a:t>
            </a:r>
            <a:r>
              <a:rPr lang="sv-SE" b="1" dirty="0" err="1" smtClean="0"/>
              <a:t>Switching</a:t>
            </a:r>
            <a:endParaRPr lang="sv-SE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4587894" y="2264699"/>
            <a:ext cx="3407847" cy="1189506"/>
          </a:xfrm>
          <a:prstGeom prst="wedgeRoundRectCallout">
            <a:avLst>
              <a:gd name="adj1" fmla="val -20840"/>
              <a:gd name="adj2" fmla="val -6764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Context</a:t>
            </a:r>
            <a:r>
              <a:rPr lang="sv-SE" b="1" dirty="0"/>
              <a:t> Switch</a:t>
            </a:r>
          </a:p>
          <a:p>
            <a:r>
              <a:rPr lang="sv-SE" b="1" dirty="0"/>
              <a:t>Lagrar undan </a:t>
            </a:r>
            <a:r>
              <a:rPr lang="sv-SE" b="1" dirty="0" err="1"/>
              <a:t>state</a:t>
            </a:r>
            <a:r>
              <a:rPr lang="sv-SE" b="1" dirty="0"/>
              <a:t> för tråd1</a:t>
            </a:r>
          </a:p>
          <a:p>
            <a:r>
              <a:rPr lang="sv-SE" b="1" dirty="0"/>
              <a:t>Läser upp </a:t>
            </a:r>
            <a:r>
              <a:rPr lang="sv-SE" b="1" dirty="0" err="1"/>
              <a:t>state</a:t>
            </a:r>
            <a:r>
              <a:rPr lang="sv-SE" b="1" dirty="0"/>
              <a:t> för tråd 2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439942" y="1690688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ounded Rectangle 8"/>
          <p:cNvSpPr/>
          <p:nvPr/>
        </p:nvSpPr>
        <p:spPr>
          <a:xfrm>
            <a:off x="164775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Thread1</a:t>
            </a:r>
            <a:endParaRPr lang="sv-SE" sz="12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65452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 smtClean="0"/>
              <a:t>Thread2</a:t>
            </a:r>
            <a:endParaRPr lang="sv-SE" sz="12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63588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264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4941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3077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37539" y="1533889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644302" y="1533889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Thread2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625666" y="152656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200" b="1" dirty="0"/>
              <a:t>Thread3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5506" y="1533889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sz="1600" b="1" dirty="0" err="1" smtClean="0">
                <a:solidFill>
                  <a:schemeClr val="tx1"/>
                </a:solidFill>
              </a:rPr>
              <a:t>Core</a:t>
            </a:r>
            <a:endParaRPr lang="sv-SE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Alternativ?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2858"/>
          </a:xfrm>
        </p:spPr>
        <p:txBody>
          <a:bodyPr>
            <a:normAutofit fontScale="85000" lnSpcReduction="20000"/>
          </a:bodyPr>
          <a:lstStyle/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Tasks + C# </a:t>
            </a:r>
            <a:r>
              <a:rPr lang="sv-SE" b="1" dirty="0" err="1" smtClean="0"/>
              <a:t>async</a:t>
            </a:r>
            <a:r>
              <a:rPr lang="sv-SE" b="1" dirty="0" smtClean="0"/>
              <a:t> </a:t>
            </a:r>
            <a:r>
              <a:rPr lang="sv-SE" b="1" dirty="0" err="1" smtClean="0"/>
              <a:t>await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Asynkront jobb med  0 eller 1 returvärde.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</a:t>
            </a:r>
            <a:r>
              <a:rPr lang="sv-SE" b="1" dirty="0" err="1" smtClean="0"/>
              <a:t>DataFlow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Asynkrona byggstenar för att skapa flöden av information.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Reactive</a:t>
            </a:r>
            <a:r>
              <a:rPr lang="sv-SE" b="1" dirty="0" smtClean="0"/>
              <a:t> Extensions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Filtrerar och aggregerar strömmar av data.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Parallel</a:t>
            </a:r>
            <a:r>
              <a:rPr lang="sv-SE" b="1" dirty="0" smtClean="0"/>
              <a:t> Linq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Partitionerar jobb i mindre delar och bearbetar parallellt.</a:t>
            </a:r>
          </a:p>
        </p:txBody>
      </p:sp>
    </p:spTree>
    <p:extLst>
      <p:ext uri="{BB962C8B-B14F-4D97-AF65-F5344CB8AC3E}">
        <p14:creationId xmlns:p14="http://schemas.microsoft.com/office/powerpoint/2010/main" val="295613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662738" y="3956952"/>
            <a:ext cx="2613089" cy="2613088"/>
            <a:chOff x="4662738" y="3956952"/>
            <a:chExt cx="2613089" cy="2613088"/>
          </a:xfrm>
        </p:grpSpPr>
        <p:sp>
          <p:nvSpPr>
            <p:cNvPr id="50" name="Freeform 49"/>
            <p:cNvSpPr/>
            <p:nvPr/>
          </p:nvSpPr>
          <p:spPr>
            <a:xfrm>
              <a:off x="4662738" y="3956952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2" name="Octagon 1"/>
            <p:cNvSpPr/>
            <p:nvPr/>
          </p:nvSpPr>
          <p:spPr>
            <a:xfrm>
              <a:off x="4925701" y="4230737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5167349" y="4439883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524288" y="5000665"/>
              <a:ext cx="88998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2800" b="1" dirty="0" smtClean="0"/>
                <a:t>CPU</a:t>
              </a:r>
              <a:endParaRPr lang="sv-SE" b="1" dirty="0"/>
            </a:p>
          </p:txBody>
        </p:sp>
        <p:sp>
          <p:nvSpPr>
            <p:cNvPr id="17" name="Octagon 16"/>
            <p:cNvSpPr/>
            <p:nvPr/>
          </p:nvSpPr>
          <p:spPr>
            <a:xfrm>
              <a:off x="5167349" y="4230737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2138792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Processor"/>
          <p:cNvGrpSpPr/>
          <p:nvPr/>
        </p:nvGrpSpPr>
        <p:grpSpPr>
          <a:xfrm>
            <a:off x="4662738" y="3954548"/>
            <a:ext cx="2613089" cy="2613088"/>
            <a:chOff x="4662738" y="3954548"/>
            <a:chExt cx="2613089" cy="2613088"/>
          </a:xfrm>
        </p:grpSpPr>
        <p:grpSp>
          <p:nvGrpSpPr>
            <p:cNvPr id="37" name="Group 36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43" name="Freeform 42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44" name="Octagon 43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5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8" name="Group 37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39" name="Rounded Rectangle 38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0" name="Rounded Rectangle 39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1" name="Rounded Rectangle 40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2" name="Rounded Rectangle 41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rgbClr val="4D4B44">
                  <a:alpha val="46000"/>
                </a:srgb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17" name="ServiceSmall"/>
          <p:cNvGrpSpPr/>
          <p:nvPr/>
        </p:nvGrpSpPr>
        <p:grpSpPr>
          <a:xfrm>
            <a:off x="5249739" y="4551259"/>
            <a:ext cx="674942" cy="675274"/>
            <a:chOff x="5256455" y="4551259"/>
            <a:chExt cx="674942" cy="675274"/>
          </a:xfrm>
        </p:grpSpPr>
        <p:sp>
          <p:nvSpPr>
            <p:cNvPr id="18" name="Rounded Rectangle 17"/>
            <p:cNvSpPr/>
            <p:nvPr/>
          </p:nvSpPr>
          <p:spPr>
            <a:xfrm>
              <a:off x="5256455" y="4551259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bg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5285997" y="4671638"/>
              <a:ext cx="615857" cy="434515"/>
              <a:chOff x="5282369" y="4601302"/>
              <a:chExt cx="615857" cy="434515"/>
            </a:xfrm>
          </p:grpSpPr>
          <p:cxnSp>
            <p:nvCxnSpPr>
              <p:cNvPr id="20" name="Straight Connector 19"/>
              <p:cNvCxnSpPr>
                <a:stCxn id="52" idx="3"/>
                <a:endCxn id="33" idx="7"/>
              </p:cNvCxnSpPr>
              <p:nvPr/>
            </p:nvCxnSpPr>
            <p:spPr>
              <a:xfrm flipH="1">
                <a:off x="5509189" y="4751096"/>
                <a:ext cx="52823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1" name="Straight Connector 20"/>
              <p:cNvCxnSpPr>
                <a:stCxn id="33" idx="3"/>
                <a:endCxn id="32" idx="7"/>
              </p:cNvCxnSpPr>
              <p:nvPr/>
            </p:nvCxnSpPr>
            <p:spPr>
              <a:xfrm flipH="1">
                <a:off x="5429834" y="4858819"/>
                <a:ext cx="26395" cy="2951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2" name="Straight Connector 21"/>
              <p:cNvCxnSpPr>
                <a:stCxn id="32" idx="3"/>
                <a:endCxn id="56" idx="7"/>
              </p:cNvCxnSpPr>
              <p:nvPr/>
            </p:nvCxnSpPr>
            <p:spPr>
              <a:xfrm flipH="1">
                <a:off x="5346297" y="4941292"/>
                <a:ext cx="30576" cy="29138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3" name="Straight Connector 22"/>
              <p:cNvCxnSpPr>
                <a:stCxn id="33" idx="5"/>
                <a:endCxn id="31" idx="1"/>
              </p:cNvCxnSpPr>
              <p:nvPr/>
            </p:nvCxnSpPr>
            <p:spPr>
              <a:xfrm>
                <a:off x="5509189" y="4858819"/>
                <a:ext cx="28321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4" name="Straight Connector 23"/>
              <p:cNvCxnSpPr>
                <a:stCxn id="32" idx="5"/>
                <a:endCxn id="30" idx="1"/>
              </p:cNvCxnSpPr>
              <p:nvPr/>
            </p:nvCxnSpPr>
            <p:spPr>
              <a:xfrm>
                <a:off x="5429834" y="4941292"/>
                <a:ext cx="26395" cy="30597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5" name="Straight Connector 24"/>
              <p:cNvCxnSpPr>
                <a:stCxn id="34" idx="5"/>
                <a:endCxn id="47" idx="1"/>
              </p:cNvCxnSpPr>
              <p:nvPr/>
            </p:nvCxnSpPr>
            <p:spPr>
              <a:xfrm>
                <a:off x="5723154" y="4858819"/>
                <a:ext cx="30040" cy="3073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6" name="Straight Connector 25"/>
              <p:cNvCxnSpPr>
                <a:stCxn id="47" idx="3"/>
                <a:endCxn id="48" idx="7"/>
              </p:cNvCxnSpPr>
              <p:nvPr/>
            </p:nvCxnSpPr>
            <p:spPr>
              <a:xfrm flipH="1">
                <a:off x="5725050" y="4942514"/>
                <a:ext cx="28144" cy="29209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6"/>
              <p:cNvCxnSpPr>
                <a:stCxn id="47" idx="4"/>
                <a:endCxn id="49" idx="0"/>
              </p:cNvCxnSpPr>
              <p:nvPr/>
            </p:nvCxnSpPr>
            <p:spPr>
              <a:xfrm>
                <a:off x="5779674" y="4953482"/>
                <a:ext cx="0" cy="7272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27"/>
              <p:cNvCxnSpPr>
                <a:stCxn id="52" idx="5"/>
                <a:endCxn id="34" idx="1"/>
              </p:cNvCxnSpPr>
              <p:nvPr/>
            </p:nvCxnSpPr>
            <p:spPr>
              <a:xfrm>
                <a:off x="5614972" y="4751096"/>
                <a:ext cx="55221" cy="54763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cxnSp>
            <p:nvCxnSpPr>
              <p:cNvPr id="29" name="Straight Connector 28"/>
              <p:cNvCxnSpPr>
                <a:stCxn id="47" idx="5"/>
                <a:endCxn id="50" idx="1"/>
              </p:cNvCxnSpPr>
              <p:nvPr/>
            </p:nvCxnSpPr>
            <p:spPr>
              <a:xfrm>
                <a:off x="5806154" y="4942514"/>
                <a:ext cx="28144" cy="2937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30" name="Oval 29"/>
              <p:cNvSpPr/>
              <p:nvPr/>
            </p:nvSpPr>
            <p:spPr>
              <a:xfrm>
                <a:off x="5445261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526542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65905" y="487736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445261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659225" y="479489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5742225" y="4878585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5661121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5742225" y="4960754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5823329" y="4960920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1" name="Straight Connector 50"/>
              <p:cNvCxnSpPr>
                <a:stCxn id="55" idx="3"/>
                <a:endCxn id="52" idx="7"/>
              </p:cNvCxnSpPr>
              <p:nvPr/>
            </p:nvCxnSpPr>
            <p:spPr>
              <a:xfrm flipH="1">
                <a:off x="5614972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551044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cxnSp>
            <p:nvCxnSpPr>
              <p:cNvPr id="53" name="Straight Connector 52"/>
              <p:cNvCxnSpPr>
                <a:stCxn id="55" idx="5"/>
                <a:endCxn id="54" idx="1"/>
              </p:cNvCxnSpPr>
              <p:nvPr/>
            </p:nvCxnSpPr>
            <p:spPr>
              <a:xfrm>
                <a:off x="5698570" y="4665230"/>
                <a:ext cx="30637" cy="32905"/>
              </a:xfrm>
              <a:prstGeom prst="lin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5875">
                <a:solidFill>
                  <a:srgbClr val="58EC9F"/>
                </a:solidFill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cxnSp>
          <p:sp>
            <p:nvSpPr>
              <p:cNvPr id="54" name="Oval 53"/>
              <p:cNvSpPr/>
              <p:nvPr/>
            </p:nvSpPr>
            <p:spPr>
              <a:xfrm>
                <a:off x="5718239" y="4687167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5634641" y="4601302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282369" y="4959461"/>
                <a:ext cx="74897" cy="74897"/>
              </a:xfrm>
              <a:prstGeom prst="ellipse">
                <a:avLst/>
              </a:prstGeom>
              <a:solidFill>
                <a:srgbClr val="43BFF7"/>
              </a:solidFill>
              <a:ln w="15875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800" b="1" dirty="0"/>
              </a:p>
            </p:txBody>
          </p:sp>
        </p:grpSp>
      </p:grpSp>
      <p:sp>
        <p:nvSpPr>
          <p:cNvPr id="58" name="Highlight"/>
          <p:cNvSpPr/>
          <p:nvPr/>
        </p:nvSpPr>
        <p:spPr>
          <a:xfrm>
            <a:off x="4418737" y="4234147"/>
            <a:ext cx="1505944" cy="2049888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28508" h="2049888">
                <a:moveTo>
                  <a:pt x="0" y="0"/>
                </a:moveTo>
                <a:lnTo>
                  <a:pt x="1588994" y="316108"/>
                </a:lnTo>
                <a:lnTo>
                  <a:pt x="1588994" y="318011"/>
                </a:lnTo>
                <a:lnTo>
                  <a:pt x="1616299" y="329321"/>
                </a:lnTo>
                <a:cubicBezTo>
                  <a:pt x="1623843" y="336865"/>
                  <a:pt x="1628508" y="347286"/>
                  <a:pt x="1628508" y="358796"/>
                </a:cubicBezTo>
                <a:lnTo>
                  <a:pt x="1628508" y="950702"/>
                </a:lnTo>
                <a:cubicBezTo>
                  <a:pt x="1628508" y="962213"/>
                  <a:pt x="1623843" y="972634"/>
                  <a:pt x="1616299" y="980177"/>
                </a:cubicBezTo>
                <a:lnTo>
                  <a:pt x="1588994" y="991487"/>
                </a:lnTo>
                <a:lnTo>
                  <a:pt x="1588994" y="993390"/>
                </a:lnTo>
                <a:lnTo>
                  <a:pt x="34119" y="2049888"/>
                </a:lnTo>
                <a:cubicBezTo>
                  <a:pt x="34119" y="1747592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45000"/>
                </a:srgbClr>
              </a:gs>
              <a:gs pos="76000">
                <a:srgbClr val="43BFF7">
                  <a:alpha val="0"/>
                </a:srgbClr>
              </a:gs>
            </a:gsLst>
            <a:lin ang="198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476499" y="4228333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11" name="Call"/>
          <p:cNvSpPr/>
          <p:nvPr/>
        </p:nvSpPr>
        <p:spPr>
          <a:xfrm>
            <a:off x="485420" y="4969053"/>
            <a:ext cx="2473200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562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10" grpId="0" animBg="1"/>
      <p:bldP spid="10" grpId="1" animBg="1"/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859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4654562" y="581081"/>
            <a:ext cx="2613089" cy="2613088"/>
            <a:chOff x="4662738" y="3954548"/>
            <a:chExt cx="2613089" cy="2613088"/>
          </a:xfrm>
        </p:grpSpPr>
        <p:grpSp>
          <p:nvGrpSpPr>
            <p:cNvPr id="60" name="Group 59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6" name="Freeform 65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7" name="Octagon 66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8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5" name="Rounded Rectangle 64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7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sp>
        <p:nvSpPr>
          <p:cNvPr id="41" name="Highlight"/>
          <p:cNvSpPr/>
          <p:nvPr/>
        </p:nvSpPr>
        <p:spPr>
          <a:xfrm>
            <a:off x="4394830" y="854958"/>
            <a:ext cx="2270008" cy="2043629"/>
          </a:xfrm>
          <a:custGeom>
            <a:avLst/>
            <a:gdLst>
              <a:gd name="connsiteX0" fmla="*/ 0 w 956356"/>
              <a:gd name="connsiteY0" fmla="*/ 0 h 906888"/>
              <a:gd name="connsiteX1" fmla="*/ 916842 w 956356"/>
              <a:gd name="connsiteY1" fmla="*/ 114803 h 906888"/>
              <a:gd name="connsiteX2" fmla="*/ 916842 w 956356"/>
              <a:gd name="connsiteY2" fmla="*/ 116706 h 906888"/>
              <a:gd name="connsiteX3" fmla="*/ 944147 w 956356"/>
              <a:gd name="connsiteY3" fmla="*/ 128016 h 906888"/>
              <a:gd name="connsiteX4" fmla="*/ 956356 w 956356"/>
              <a:gd name="connsiteY4" fmla="*/ 157491 h 906888"/>
              <a:gd name="connsiteX5" fmla="*/ 956356 w 956356"/>
              <a:gd name="connsiteY5" fmla="*/ 749397 h 906888"/>
              <a:gd name="connsiteX6" fmla="*/ 944147 w 956356"/>
              <a:gd name="connsiteY6" fmla="*/ 778872 h 906888"/>
              <a:gd name="connsiteX7" fmla="*/ 916842 w 956356"/>
              <a:gd name="connsiteY7" fmla="*/ 790182 h 906888"/>
              <a:gd name="connsiteX8" fmla="*/ 916842 w 956356"/>
              <a:gd name="connsiteY8" fmla="*/ 792085 h 906888"/>
              <a:gd name="connsiteX9" fmla="*/ 0 w 956356"/>
              <a:gd name="connsiteY9" fmla="*/ 906888 h 906888"/>
              <a:gd name="connsiteX0" fmla="*/ 0 w 1628508"/>
              <a:gd name="connsiteY0" fmla="*/ 0 h 1108193"/>
              <a:gd name="connsiteX1" fmla="*/ 1588994 w 1628508"/>
              <a:gd name="connsiteY1" fmla="*/ 316108 h 1108193"/>
              <a:gd name="connsiteX2" fmla="*/ 1588994 w 1628508"/>
              <a:gd name="connsiteY2" fmla="*/ 318011 h 1108193"/>
              <a:gd name="connsiteX3" fmla="*/ 1616299 w 1628508"/>
              <a:gd name="connsiteY3" fmla="*/ 329321 h 1108193"/>
              <a:gd name="connsiteX4" fmla="*/ 1628508 w 1628508"/>
              <a:gd name="connsiteY4" fmla="*/ 358796 h 1108193"/>
              <a:gd name="connsiteX5" fmla="*/ 1628508 w 1628508"/>
              <a:gd name="connsiteY5" fmla="*/ 950702 h 1108193"/>
              <a:gd name="connsiteX6" fmla="*/ 1616299 w 1628508"/>
              <a:gd name="connsiteY6" fmla="*/ 980177 h 1108193"/>
              <a:gd name="connsiteX7" fmla="*/ 1588994 w 1628508"/>
              <a:gd name="connsiteY7" fmla="*/ 991487 h 1108193"/>
              <a:gd name="connsiteX8" fmla="*/ 1588994 w 1628508"/>
              <a:gd name="connsiteY8" fmla="*/ 993390 h 1108193"/>
              <a:gd name="connsiteX9" fmla="*/ 672152 w 1628508"/>
              <a:gd name="connsiteY9" fmla="*/ 1108193 h 1108193"/>
              <a:gd name="connsiteX10" fmla="*/ 0 w 1628508"/>
              <a:gd name="connsiteY10" fmla="*/ 0 h 1108193"/>
              <a:gd name="connsiteX0" fmla="*/ 0 w 1628508"/>
              <a:gd name="connsiteY0" fmla="*/ 0 h 2049888"/>
              <a:gd name="connsiteX1" fmla="*/ 1588994 w 1628508"/>
              <a:gd name="connsiteY1" fmla="*/ 316108 h 2049888"/>
              <a:gd name="connsiteX2" fmla="*/ 1588994 w 1628508"/>
              <a:gd name="connsiteY2" fmla="*/ 318011 h 2049888"/>
              <a:gd name="connsiteX3" fmla="*/ 1616299 w 1628508"/>
              <a:gd name="connsiteY3" fmla="*/ 329321 h 2049888"/>
              <a:gd name="connsiteX4" fmla="*/ 1628508 w 1628508"/>
              <a:gd name="connsiteY4" fmla="*/ 358796 h 2049888"/>
              <a:gd name="connsiteX5" fmla="*/ 1628508 w 1628508"/>
              <a:gd name="connsiteY5" fmla="*/ 950702 h 2049888"/>
              <a:gd name="connsiteX6" fmla="*/ 1616299 w 1628508"/>
              <a:gd name="connsiteY6" fmla="*/ 980177 h 2049888"/>
              <a:gd name="connsiteX7" fmla="*/ 1588994 w 1628508"/>
              <a:gd name="connsiteY7" fmla="*/ 991487 h 2049888"/>
              <a:gd name="connsiteX8" fmla="*/ 1588994 w 1628508"/>
              <a:gd name="connsiteY8" fmla="*/ 993390 h 2049888"/>
              <a:gd name="connsiteX9" fmla="*/ 34119 w 1628508"/>
              <a:gd name="connsiteY9" fmla="*/ 2049888 h 2049888"/>
              <a:gd name="connsiteX10" fmla="*/ 0 w 1628508"/>
              <a:gd name="connsiteY10" fmla="*/ 0 h 2049888"/>
              <a:gd name="connsiteX0" fmla="*/ 4880 w 1633388"/>
              <a:gd name="connsiteY0" fmla="*/ 0 h 1129747"/>
              <a:gd name="connsiteX1" fmla="*/ 1593874 w 1633388"/>
              <a:gd name="connsiteY1" fmla="*/ 316108 h 1129747"/>
              <a:gd name="connsiteX2" fmla="*/ 1593874 w 1633388"/>
              <a:gd name="connsiteY2" fmla="*/ 318011 h 1129747"/>
              <a:gd name="connsiteX3" fmla="*/ 1621179 w 1633388"/>
              <a:gd name="connsiteY3" fmla="*/ 329321 h 1129747"/>
              <a:gd name="connsiteX4" fmla="*/ 1633388 w 1633388"/>
              <a:gd name="connsiteY4" fmla="*/ 358796 h 1129747"/>
              <a:gd name="connsiteX5" fmla="*/ 1633388 w 1633388"/>
              <a:gd name="connsiteY5" fmla="*/ 950702 h 1129747"/>
              <a:gd name="connsiteX6" fmla="*/ 1621179 w 1633388"/>
              <a:gd name="connsiteY6" fmla="*/ 980177 h 1129747"/>
              <a:gd name="connsiteX7" fmla="*/ 1593874 w 1633388"/>
              <a:gd name="connsiteY7" fmla="*/ 991487 h 1129747"/>
              <a:gd name="connsiteX8" fmla="*/ 1593874 w 1633388"/>
              <a:gd name="connsiteY8" fmla="*/ 993390 h 1129747"/>
              <a:gd name="connsiteX9" fmla="*/ 0 w 1633388"/>
              <a:gd name="connsiteY9" fmla="*/ 1129747 h 1129747"/>
              <a:gd name="connsiteX10" fmla="*/ 4880 w 1633388"/>
              <a:gd name="connsiteY10" fmla="*/ 0 h 1129747"/>
              <a:gd name="connsiteX0" fmla="*/ 0 w 1645841"/>
              <a:gd name="connsiteY0" fmla="*/ 0 h 956347"/>
              <a:gd name="connsiteX1" fmla="*/ 1606327 w 1645841"/>
              <a:gd name="connsiteY1" fmla="*/ 142708 h 956347"/>
              <a:gd name="connsiteX2" fmla="*/ 1606327 w 1645841"/>
              <a:gd name="connsiteY2" fmla="*/ 144611 h 956347"/>
              <a:gd name="connsiteX3" fmla="*/ 1633632 w 1645841"/>
              <a:gd name="connsiteY3" fmla="*/ 155921 h 956347"/>
              <a:gd name="connsiteX4" fmla="*/ 1645841 w 1645841"/>
              <a:gd name="connsiteY4" fmla="*/ 185396 h 956347"/>
              <a:gd name="connsiteX5" fmla="*/ 1645841 w 1645841"/>
              <a:gd name="connsiteY5" fmla="*/ 777302 h 956347"/>
              <a:gd name="connsiteX6" fmla="*/ 1633632 w 1645841"/>
              <a:gd name="connsiteY6" fmla="*/ 806777 h 956347"/>
              <a:gd name="connsiteX7" fmla="*/ 1606327 w 1645841"/>
              <a:gd name="connsiteY7" fmla="*/ 818087 h 956347"/>
              <a:gd name="connsiteX8" fmla="*/ 1606327 w 1645841"/>
              <a:gd name="connsiteY8" fmla="*/ 819990 h 956347"/>
              <a:gd name="connsiteX9" fmla="*/ 12453 w 1645841"/>
              <a:gd name="connsiteY9" fmla="*/ 956347 h 956347"/>
              <a:gd name="connsiteX10" fmla="*/ 0 w 1645841"/>
              <a:gd name="connsiteY10" fmla="*/ 0 h 956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45841" h="956347">
                <a:moveTo>
                  <a:pt x="0" y="0"/>
                </a:moveTo>
                <a:lnTo>
                  <a:pt x="1606327" y="142708"/>
                </a:lnTo>
                <a:lnTo>
                  <a:pt x="1606327" y="144611"/>
                </a:lnTo>
                <a:lnTo>
                  <a:pt x="1633632" y="155921"/>
                </a:lnTo>
                <a:cubicBezTo>
                  <a:pt x="1641176" y="163465"/>
                  <a:pt x="1645841" y="173886"/>
                  <a:pt x="1645841" y="185396"/>
                </a:cubicBezTo>
                <a:lnTo>
                  <a:pt x="1645841" y="777302"/>
                </a:lnTo>
                <a:cubicBezTo>
                  <a:pt x="1645841" y="788813"/>
                  <a:pt x="1641176" y="799234"/>
                  <a:pt x="1633632" y="806777"/>
                </a:cubicBezTo>
                <a:lnTo>
                  <a:pt x="1606327" y="818087"/>
                </a:lnTo>
                <a:lnTo>
                  <a:pt x="1606327" y="819990"/>
                </a:lnTo>
                <a:lnTo>
                  <a:pt x="12453" y="956347"/>
                </a:lnTo>
                <a:cubicBezTo>
                  <a:pt x="12453" y="654051"/>
                  <a:pt x="0" y="302296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rgbClr val="43BFF7">
                  <a:alpha val="56000"/>
                </a:srgbClr>
              </a:gs>
              <a:gs pos="68000">
                <a:srgbClr val="43BFF7">
                  <a:alpha val="0"/>
                </a:srgbClr>
              </a:gs>
            </a:gsLst>
            <a:lin ang="19200000" scaled="0"/>
            <a:tileRect/>
          </a:gra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 sz="1400" b="1" dirty="0"/>
          </a:p>
        </p:txBody>
      </p:sp>
      <p:sp>
        <p:nvSpPr>
          <p:cNvPr id="43" name="Rounded Rectangle 42"/>
          <p:cNvSpPr/>
          <p:nvPr/>
        </p:nvSpPr>
        <p:spPr>
          <a:xfrm>
            <a:off x="2476499" y="849052"/>
            <a:ext cx="2062800" cy="2063074"/>
          </a:xfrm>
          <a:prstGeom prst="roundRect">
            <a:avLst>
              <a:gd name="adj" fmla="val 6970"/>
            </a:avLst>
          </a:prstGeom>
          <a:solidFill>
            <a:srgbClr val="333F50"/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 smtClean="0"/>
              <a:t>Service</a:t>
            </a:r>
            <a:endParaRPr lang="sv-SE" b="1" dirty="0"/>
          </a:p>
        </p:txBody>
      </p:sp>
      <p:sp>
        <p:nvSpPr>
          <p:cNvPr id="83" name="Call"/>
          <p:cNvSpPr/>
          <p:nvPr/>
        </p:nvSpPr>
        <p:spPr>
          <a:xfrm>
            <a:off x="485420" y="1593571"/>
            <a:ext cx="2472933" cy="585666"/>
          </a:xfrm>
          <a:prstGeom prst="rightArrow">
            <a:avLst>
              <a:gd name="adj1" fmla="val 100000"/>
              <a:gd name="adj2" fmla="val 50000"/>
            </a:avLst>
          </a:prstGeom>
          <a:solidFill>
            <a:srgbClr val="8C4A4A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smtClean="0">
                <a:solidFill>
                  <a:schemeClr val="tx1"/>
                </a:solidFill>
              </a:rPr>
              <a:t>Anrop</a:t>
            </a:r>
            <a:endParaRPr lang="sv-SE" b="1" dirty="0">
              <a:solidFill>
                <a:schemeClr val="tx1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5294488" y="1250528"/>
            <a:ext cx="1324142" cy="1271752"/>
            <a:chOff x="5299035" y="1302038"/>
            <a:chExt cx="1324142" cy="1271752"/>
          </a:xfrm>
        </p:grpSpPr>
        <p:cxnSp>
          <p:nvCxnSpPr>
            <p:cNvPr id="99" name="Straight Connector 98"/>
            <p:cNvCxnSpPr>
              <a:stCxn id="119" idx="3"/>
              <a:endCxn id="112" idx="0"/>
            </p:cNvCxnSpPr>
            <p:nvPr/>
          </p:nvCxnSpPr>
          <p:spPr>
            <a:xfrm flipH="1">
              <a:off x="5598192" y="1620796"/>
              <a:ext cx="72305" cy="78502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0" name="Straight Connector 99"/>
            <p:cNvCxnSpPr>
              <a:stCxn id="112" idx="3"/>
              <a:endCxn id="111" idx="0"/>
            </p:cNvCxnSpPr>
            <p:nvPr/>
          </p:nvCxnSpPr>
          <p:spPr>
            <a:xfrm flipH="1">
              <a:off x="5513654" y="1837582"/>
              <a:ext cx="27259" cy="271684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1" name="Straight Connector 100"/>
            <p:cNvCxnSpPr>
              <a:stCxn id="111" idx="3"/>
              <a:endCxn id="123" idx="7"/>
            </p:cNvCxnSpPr>
            <p:nvPr/>
          </p:nvCxnSpPr>
          <p:spPr>
            <a:xfrm flipH="1">
              <a:off x="5437320" y="2247550"/>
              <a:ext cx="19055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2" name="Straight Connector 101"/>
            <p:cNvCxnSpPr>
              <a:stCxn id="112" idx="5"/>
              <a:endCxn id="110" idx="1"/>
            </p:cNvCxnSpPr>
            <p:nvPr/>
          </p:nvCxnSpPr>
          <p:spPr>
            <a:xfrm>
              <a:off x="5655471" y="1837582"/>
              <a:ext cx="38448" cy="259505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3" name="Straight Connector 102"/>
            <p:cNvCxnSpPr>
              <a:stCxn id="111" idx="5"/>
              <a:endCxn id="109" idx="1"/>
            </p:cNvCxnSpPr>
            <p:nvPr/>
          </p:nvCxnSpPr>
          <p:spPr>
            <a:xfrm>
              <a:off x="5570933" y="2247550"/>
              <a:ext cx="64530" cy="129373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4" name="Straight Connector 103"/>
            <p:cNvCxnSpPr>
              <a:stCxn id="113" idx="5"/>
              <a:endCxn id="114" idx="1"/>
            </p:cNvCxnSpPr>
            <p:nvPr/>
          </p:nvCxnSpPr>
          <p:spPr>
            <a:xfrm>
              <a:off x="6209997" y="1834844"/>
              <a:ext cx="67611" cy="25456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5" name="Straight Connector 104"/>
            <p:cNvCxnSpPr>
              <a:stCxn id="114" idx="3"/>
              <a:endCxn id="115" idx="7"/>
            </p:cNvCxnSpPr>
            <p:nvPr/>
          </p:nvCxnSpPr>
          <p:spPr>
            <a:xfrm flipH="1">
              <a:off x="6172236" y="2203963"/>
              <a:ext cx="105372" cy="187027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6" name="Straight Connector 105"/>
            <p:cNvCxnSpPr>
              <a:stCxn id="114" idx="4"/>
              <a:endCxn id="116" idx="0"/>
            </p:cNvCxnSpPr>
            <p:nvPr/>
          </p:nvCxnSpPr>
          <p:spPr>
            <a:xfrm>
              <a:off x="6334887" y="2227689"/>
              <a:ext cx="0" cy="184091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7" name="Straight Connector 106"/>
            <p:cNvCxnSpPr>
              <a:stCxn id="119" idx="5"/>
              <a:endCxn id="113" idx="1"/>
            </p:cNvCxnSpPr>
            <p:nvPr/>
          </p:nvCxnSpPr>
          <p:spPr>
            <a:xfrm>
              <a:off x="5785055" y="1620796"/>
              <a:ext cx="310384" cy="9949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cxnSp>
          <p:nvCxnSpPr>
            <p:cNvPr id="108" name="Straight Connector 107"/>
            <p:cNvCxnSpPr>
              <a:stCxn id="114" idx="5"/>
              <a:endCxn id="117" idx="1"/>
            </p:cNvCxnSpPr>
            <p:nvPr/>
          </p:nvCxnSpPr>
          <p:spPr>
            <a:xfrm>
              <a:off x="6392166" y="2203963"/>
              <a:ext cx="92727" cy="138719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09" name="Oval 108"/>
            <p:cNvSpPr/>
            <p:nvPr/>
          </p:nvSpPr>
          <p:spPr>
            <a:xfrm>
              <a:off x="5611737" y="2353197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0" name="Oval 109"/>
            <p:cNvSpPr/>
            <p:nvPr/>
          </p:nvSpPr>
          <p:spPr>
            <a:xfrm>
              <a:off x="5670193" y="2073361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1" name="Oval 110"/>
            <p:cNvSpPr/>
            <p:nvPr/>
          </p:nvSpPr>
          <p:spPr>
            <a:xfrm>
              <a:off x="5432649" y="210926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2" name="Oval 111"/>
            <p:cNvSpPr/>
            <p:nvPr/>
          </p:nvSpPr>
          <p:spPr>
            <a:xfrm>
              <a:off x="5517187" y="169929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3" name="Oval 112"/>
            <p:cNvSpPr/>
            <p:nvPr/>
          </p:nvSpPr>
          <p:spPr>
            <a:xfrm>
              <a:off x="6071713" y="169656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4" name="Oval 113"/>
            <p:cNvSpPr/>
            <p:nvPr/>
          </p:nvSpPr>
          <p:spPr>
            <a:xfrm>
              <a:off x="6253882" y="2065679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5" name="Oval 114"/>
            <p:cNvSpPr/>
            <p:nvPr/>
          </p:nvSpPr>
          <p:spPr>
            <a:xfrm>
              <a:off x="6033952" y="2367264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6" name="Oval 115"/>
            <p:cNvSpPr/>
            <p:nvPr/>
          </p:nvSpPr>
          <p:spPr>
            <a:xfrm>
              <a:off x="6253882" y="2411780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17" name="Oval 116"/>
            <p:cNvSpPr/>
            <p:nvPr/>
          </p:nvSpPr>
          <p:spPr>
            <a:xfrm>
              <a:off x="6461167" y="231895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18" name="Straight Connector 117"/>
            <p:cNvCxnSpPr>
              <a:stCxn id="122" idx="3"/>
              <a:endCxn id="119" idx="7"/>
            </p:cNvCxnSpPr>
            <p:nvPr/>
          </p:nvCxnSpPr>
          <p:spPr>
            <a:xfrm flipH="1">
              <a:off x="5785055" y="1440322"/>
              <a:ext cx="327236" cy="65916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19" name="Oval 118"/>
            <p:cNvSpPr/>
            <p:nvPr/>
          </p:nvSpPr>
          <p:spPr>
            <a:xfrm>
              <a:off x="5646771" y="1482512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120" name="Straight Connector 119"/>
            <p:cNvCxnSpPr>
              <a:stCxn id="122" idx="5"/>
              <a:endCxn id="121" idx="1"/>
            </p:cNvCxnSpPr>
            <p:nvPr/>
          </p:nvCxnSpPr>
          <p:spPr>
            <a:xfrm>
              <a:off x="6226849" y="1440322"/>
              <a:ext cx="96034" cy="93550"/>
            </a:xfrm>
            <a:prstGeom prst="line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4925" cap="rnd">
              <a:solidFill>
                <a:srgbClr val="58EC9F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299157" y="1510146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2" name="Oval 121"/>
            <p:cNvSpPr/>
            <p:nvPr/>
          </p:nvSpPr>
          <p:spPr>
            <a:xfrm>
              <a:off x="6088565" y="1302038"/>
              <a:ext cx="162010" cy="16201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123" name="Oval 122"/>
            <p:cNvSpPr/>
            <p:nvPr/>
          </p:nvSpPr>
          <p:spPr>
            <a:xfrm>
              <a:off x="5299035" y="2353197"/>
              <a:ext cx="162011" cy="162011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9104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3" grpId="0" animBg="1"/>
      <p:bldP spid="43" grpId="1" animBg="1"/>
      <p:bldP spid="83" grpId="0" animBg="1"/>
      <p:bldP spid="83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kka Roboto">
      <a:majorFont>
        <a:latin typeface="Roboto Bk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12191</TotalTime>
  <Words>1193</Words>
  <Application>Microsoft Office PowerPoint</Application>
  <PresentationFormat>Widescreen</PresentationFormat>
  <Paragraphs>557</Paragraphs>
  <Slides>66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Arial</vt:lpstr>
      <vt:lpstr>Calibri</vt:lpstr>
      <vt:lpstr>Consolas</vt:lpstr>
      <vt:lpstr>Roboto</vt:lpstr>
      <vt:lpstr>Roboto Bk</vt:lpstr>
      <vt:lpstr>Office Theme</vt:lpstr>
      <vt:lpstr>PowerPoint Presentation</vt:lpstr>
      <vt:lpstr>OOP vs. Actor Model</vt:lpstr>
      <vt:lpstr>Moore’s lag</vt:lpstr>
      <vt:lpstr>Race Conditions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Actor Model</vt:lpstr>
      <vt:lpstr>PowerPoint Presentation</vt:lpstr>
      <vt:lpstr>Actor Model</vt:lpstr>
      <vt:lpstr>Footprint?</vt:lpstr>
      <vt:lpstr>Actor Model</vt:lpstr>
      <vt:lpstr>Actor Model</vt:lpstr>
      <vt:lpstr>Akka.Actor</vt:lpstr>
      <vt:lpstr>Demo – Bygg din första actor</vt:lpstr>
      <vt:lpstr>Akka.Remote</vt:lpstr>
      <vt:lpstr>PowerPoint Presentation</vt:lpstr>
      <vt:lpstr>PowerPoint Presentation</vt:lpstr>
      <vt:lpstr>Demo – Aktivera remoting</vt:lpstr>
      <vt:lpstr>Demo – Remote Deployment</vt:lpstr>
      <vt:lpstr>Akka.Routing</vt:lpstr>
      <vt:lpstr>Routers</vt:lpstr>
      <vt:lpstr>BroadcastRouter</vt:lpstr>
      <vt:lpstr>RoundRobinRouter</vt:lpstr>
      <vt:lpstr>RoundRobinRouter</vt:lpstr>
      <vt:lpstr>ConsistentHashRouter</vt:lpstr>
      <vt:lpstr>ConsistentHashRouter</vt:lpstr>
      <vt:lpstr>ConsistentHashRouter</vt:lpstr>
      <vt:lpstr>ScatterGatherFirstCompletedRouter</vt:lpstr>
      <vt:lpstr>Demo – Använd routers</vt:lpstr>
      <vt:lpstr>Become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</vt:lpstr>
      <vt:lpstr>PowerPoint Presentation</vt:lpstr>
      <vt:lpstr>PowerPoint Presentation</vt:lpstr>
      <vt:lpstr>PowerPoint Presentation</vt:lpstr>
      <vt:lpstr>PowerPoint Presentation</vt:lpstr>
      <vt:lpstr>Dependency Injection</vt:lpstr>
      <vt:lpstr>PowerPoint Presentation</vt:lpstr>
      <vt:lpstr>PowerPoint Presentation</vt:lpstr>
      <vt:lpstr>PowerPoint Presentation</vt:lpstr>
      <vt:lpstr>The End</vt:lpstr>
      <vt:lpstr>PowerPoint Presentation</vt:lpstr>
      <vt:lpstr>PowerPoint Presentation</vt:lpstr>
      <vt:lpstr>PowerPoint Presentation</vt:lpstr>
      <vt:lpstr>BroadcastRouter</vt:lpstr>
      <vt:lpstr>RoundRobinRouter</vt:lpstr>
      <vt:lpstr>PowerPoint Presentation</vt:lpstr>
      <vt:lpstr>PowerPoint Presentation</vt:lpstr>
      <vt:lpstr>Vad är akka.net ?</vt:lpstr>
      <vt:lpstr>Inga problem!</vt:lpstr>
      <vt:lpstr>..uh oh!</vt:lpstr>
      <vt:lpstr>Minnesallokering</vt:lpstr>
      <vt:lpstr>Context Switching</vt:lpstr>
      <vt:lpstr>Alternativ?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Alsing</cp:lastModifiedBy>
  <cp:revision>1387</cp:revision>
  <dcterms:created xsi:type="dcterms:W3CDTF">2014-06-11T19:04:29Z</dcterms:created>
  <dcterms:modified xsi:type="dcterms:W3CDTF">2015-02-22T10:40:58Z</dcterms:modified>
</cp:coreProperties>
</file>

<file path=docProps/thumbnail.jpeg>
</file>